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97"/>
  </p:handoutMasterIdLst>
  <p:sldIdLst>
    <p:sldId id="2316" r:id="rId4"/>
    <p:sldId id="1979" r:id="rId6"/>
    <p:sldId id="1980" r:id="rId7"/>
    <p:sldId id="1981" r:id="rId8"/>
    <p:sldId id="1982" r:id="rId9"/>
    <p:sldId id="1983" r:id="rId10"/>
    <p:sldId id="1984" r:id="rId11"/>
    <p:sldId id="2328" r:id="rId12"/>
    <p:sldId id="1987" r:id="rId13"/>
    <p:sldId id="2254" r:id="rId14"/>
    <p:sldId id="2255" r:id="rId15"/>
    <p:sldId id="2358" r:id="rId16"/>
    <p:sldId id="2342" r:id="rId17"/>
    <p:sldId id="2343" r:id="rId18"/>
    <p:sldId id="2361" r:id="rId19"/>
    <p:sldId id="1996" r:id="rId20"/>
    <p:sldId id="2006" r:id="rId21"/>
    <p:sldId id="2346" r:id="rId22"/>
    <p:sldId id="2347" r:id="rId23"/>
    <p:sldId id="2348" r:id="rId24"/>
    <p:sldId id="2005" r:id="rId25"/>
    <p:sldId id="2363" r:id="rId26"/>
    <p:sldId id="2007" r:id="rId27"/>
    <p:sldId id="2008" r:id="rId28"/>
    <p:sldId id="2009" r:id="rId29"/>
    <p:sldId id="2253" r:id="rId30"/>
    <p:sldId id="2011" r:id="rId31"/>
    <p:sldId id="2216" r:id="rId32"/>
    <p:sldId id="2353" r:id="rId33"/>
    <p:sldId id="2014" r:id="rId34"/>
    <p:sldId id="2269" r:id="rId35"/>
    <p:sldId id="2270" r:id="rId36"/>
    <p:sldId id="2349" r:id="rId37"/>
    <p:sldId id="2352" r:id="rId38"/>
    <p:sldId id="2351" r:id="rId39"/>
    <p:sldId id="2356" r:id="rId40"/>
    <p:sldId id="2019" r:id="rId41"/>
    <p:sldId id="2275" r:id="rId42"/>
    <p:sldId id="2355" r:id="rId43"/>
    <p:sldId id="2357" r:id="rId44"/>
    <p:sldId id="2027" r:id="rId45"/>
    <p:sldId id="2028" r:id="rId46"/>
    <p:sldId id="2029" r:id="rId47"/>
    <p:sldId id="2030" r:id="rId48"/>
    <p:sldId id="2031" r:id="rId49"/>
    <p:sldId id="2032" r:id="rId50"/>
    <p:sldId id="2033" r:id="rId51"/>
    <p:sldId id="2034" r:id="rId52"/>
    <p:sldId id="2339" r:id="rId53"/>
    <p:sldId id="2211" r:id="rId54"/>
    <p:sldId id="2278" r:id="rId55"/>
    <p:sldId id="2340" r:id="rId56"/>
    <p:sldId id="2359" r:id="rId57"/>
    <p:sldId id="2042" r:id="rId58"/>
    <p:sldId id="2323" r:id="rId59"/>
    <p:sldId id="2364" r:id="rId60"/>
    <p:sldId id="2051" r:id="rId61"/>
    <p:sldId id="2052" r:id="rId62"/>
    <p:sldId id="2070" r:id="rId63"/>
    <p:sldId id="2071" r:id="rId64"/>
    <p:sldId id="2072" r:id="rId65"/>
    <p:sldId id="2207" r:id="rId66"/>
    <p:sldId id="2074" r:id="rId67"/>
    <p:sldId id="2195" r:id="rId68"/>
    <p:sldId id="2196" r:id="rId69"/>
    <p:sldId id="2197" r:id="rId70"/>
    <p:sldId id="2365" r:id="rId71"/>
    <p:sldId id="2082" r:id="rId72"/>
    <p:sldId id="2083" r:id="rId73"/>
    <p:sldId id="2295" r:id="rId74"/>
    <p:sldId id="2360" r:id="rId75"/>
    <p:sldId id="2090" r:id="rId76"/>
    <p:sldId id="2091" r:id="rId77"/>
    <p:sldId id="2053" r:id="rId78"/>
    <p:sldId id="2054" r:id="rId79"/>
    <p:sldId id="2055" r:id="rId80"/>
    <p:sldId id="2058" r:id="rId81"/>
    <p:sldId id="2057" r:id="rId82"/>
    <p:sldId id="2329" r:id="rId83"/>
    <p:sldId id="2300" r:id="rId84"/>
    <p:sldId id="2332" r:id="rId85"/>
    <p:sldId id="2333" r:id="rId86"/>
    <p:sldId id="2335" r:id="rId87"/>
    <p:sldId id="2362" r:id="rId88"/>
    <p:sldId id="2334" r:id="rId89"/>
    <p:sldId id="2064" r:id="rId90"/>
    <p:sldId id="2312" r:id="rId91"/>
    <p:sldId id="2313" r:id="rId92"/>
    <p:sldId id="2068" r:id="rId93"/>
    <p:sldId id="2069" r:id="rId94"/>
    <p:sldId id="2252" r:id="rId95"/>
    <p:sldId id="2154" r:id="rId96"/>
  </p:sldIdLst>
  <p:sldSz cx="12192000" cy="6858000"/>
  <p:notesSz cx="6858000" cy="9144000"/>
  <p:custDataLst>
    <p:tags r:id="rId10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BC9A9427-212C-4C89-B7CE-E76346128B26}">
          <p14:sldIdLst>
            <p14:sldId id="2316"/>
            <p14:sldId id="1979"/>
          </p14:sldIdLst>
        </p14:section>
        <p14:section name="第一篇" id="{9A2A2253-6B25-4394-B235-F707A8D4121B}">
          <p14:sldIdLst>
            <p14:sldId id="1980"/>
            <p14:sldId id="1981"/>
            <p14:sldId id="1982"/>
            <p14:sldId id="1983"/>
            <p14:sldId id="1984"/>
            <p14:sldId id="2328"/>
            <p14:sldId id="1987"/>
            <p14:sldId id="2254"/>
            <p14:sldId id="2255"/>
            <p14:sldId id="2358"/>
            <p14:sldId id="2342"/>
            <p14:sldId id="2343"/>
            <p14:sldId id="2361"/>
            <p14:sldId id="1996"/>
            <p14:sldId id="2006"/>
            <p14:sldId id="2346"/>
            <p14:sldId id="2347"/>
            <p14:sldId id="2348"/>
            <p14:sldId id="2005"/>
            <p14:sldId id="2363"/>
          </p14:sldIdLst>
        </p14:section>
        <p14:section name="第二篇" id="{940EB685-B755-40A5-A1DE-9E68159B078D}">
          <p14:sldIdLst>
            <p14:sldId id="2007"/>
            <p14:sldId id="2008"/>
            <p14:sldId id="2009"/>
            <p14:sldId id="2253"/>
            <p14:sldId id="2011"/>
            <p14:sldId id="2216"/>
            <p14:sldId id="2353"/>
            <p14:sldId id="2014"/>
            <p14:sldId id="2269"/>
            <p14:sldId id="2270"/>
            <p14:sldId id="2349"/>
            <p14:sldId id="2352"/>
            <p14:sldId id="2351"/>
            <p14:sldId id="2356"/>
            <p14:sldId id="2019"/>
            <p14:sldId id="2275"/>
            <p14:sldId id="2355"/>
            <p14:sldId id="2357"/>
            <p14:sldId id="2027"/>
            <p14:sldId id="2028"/>
          </p14:sldIdLst>
        </p14:section>
        <p14:section name="第三篇" id="{B2E89B03-92AE-40DB-BA95-4B7A2FA92739}">
          <p14:sldIdLst>
            <p14:sldId id="2029"/>
            <p14:sldId id="2030"/>
            <p14:sldId id="2031"/>
            <p14:sldId id="2032"/>
            <p14:sldId id="2033"/>
            <p14:sldId id="2034"/>
            <p14:sldId id="2339"/>
            <p14:sldId id="2211"/>
            <p14:sldId id="2278"/>
            <p14:sldId id="2340"/>
            <p14:sldId id="2359"/>
            <p14:sldId id="2042"/>
            <p14:sldId id="2323"/>
            <p14:sldId id="2364"/>
            <p14:sldId id="2051"/>
            <p14:sldId id="2052"/>
          </p14:sldIdLst>
        </p14:section>
        <p14:section name="第四篇" id="{8FBA3258-F279-42B4-AA6C-D5F7CAD5B328}">
          <p14:sldIdLst>
            <p14:sldId id="2070"/>
            <p14:sldId id="2071"/>
            <p14:sldId id="2072"/>
            <p14:sldId id="2207"/>
            <p14:sldId id="2074"/>
            <p14:sldId id="2195"/>
            <p14:sldId id="2196"/>
            <p14:sldId id="2197"/>
            <p14:sldId id="2365"/>
            <p14:sldId id="2082"/>
            <p14:sldId id="2083"/>
            <p14:sldId id="2295"/>
            <p14:sldId id="2360"/>
            <p14:sldId id="2090"/>
            <p14:sldId id="2091"/>
          </p14:sldIdLst>
        </p14:section>
        <p14:section name="第五篇" id="{A0638349-039B-412A-955B-7DE5117D43E9}">
          <p14:sldIdLst>
            <p14:sldId id="2053"/>
            <p14:sldId id="2054"/>
            <p14:sldId id="2055"/>
            <p14:sldId id="2058"/>
            <p14:sldId id="2057"/>
            <p14:sldId id="2329"/>
            <p14:sldId id="2300"/>
            <p14:sldId id="2332"/>
            <p14:sldId id="2333"/>
            <p14:sldId id="2335"/>
            <p14:sldId id="2362"/>
            <p14:sldId id="2334"/>
            <p14:sldId id="2064"/>
            <p14:sldId id="2312"/>
            <p14:sldId id="2313"/>
            <p14:sldId id="2068"/>
            <p14:sldId id="2069"/>
          </p14:sldIdLst>
        </p14:section>
        <p14:section name="总结" id="{B5579775-145B-4985-AEAB-173A15E631C6}">
          <p14:sldIdLst>
            <p14:sldId id="2252"/>
            <p14:sldId id="2154"/>
          </p14:sldIdLst>
        </p14:section>
      </p14:sectionLst>
    </p:ext>
    <p:ext uri="{EFAFB233-063F-42B5-8137-9DF3F51BA10A}">
      <p15:sldGuideLst xmlns:p15="http://schemas.microsoft.com/office/powerpoint/2012/main">
        <p15:guide id="1" orient="horz" pos="2568" userDrawn="1">
          <p15:clr>
            <a:srgbClr val="A4A3A4"/>
          </p15:clr>
        </p15:guide>
        <p15:guide id="2" pos="40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 id="3" name="君竹 段" initials="君段" lastIdx="1" clrIdx="2"/>
  <p:cmAuthor id="584777183" name="坚果儿" initials="坚"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74AB"/>
    <a:srgbClr val="C00000"/>
    <a:srgbClr val="0E0EFF"/>
    <a:srgbClr val="0000FF"/>
    <a:srgbClr val="044875"/>
    <a:srgbClr val="D0CECE"/>
    <a:srgbClr val="7F7F7F"/>
    <a:srgbClr val="5B9BD5"/>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22" autoAdjust="0"/>
    <p:restoredTop sz="85199" autoAdjust="0"/>
  </p:normalViewPr>
  <p:slideViewPr>
    <p:cSldViewPr showGuides="1">
      <p:cViewPr varScale="1">
        <p:scale>
          <a:sx n="72" d="100"/>
          <a:sy n="72" d="100"/>
        </p:scale>
        <p:origin x="682" y="44"/>
      </p:cViewPr>
      <p:guideLst>
        <p:guide orient="horz" pos="2568"/>
        <p:guide pos="4032"/>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handoutMaster" Target="handoutMasters/handoutMaster1.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2" Type="http://schemas.openxmlformats.org/officeDocument/2006/relationships/tags" Target="tags/tag752.xml"/><Relationship Id="rId101" Type="http://schemas.openxmlformats.org/officeDocument/2006/relationships/commentAuthors" Target="commentAuthors.xml"/><Relationship Id="rId100" Type="http://schemas.openxmlformats.org/officeDocument/2006/relationships/tableStyles" Target="tableStyles.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基于梯度扰动的联邦优化：从有损地形表示到扁平化搜索和鞍点逃逸</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 </a:t>
            </a:r>
            <a:r>
              <a:rPr lang="zh-CN" altLang="en-US" sz="1600" kern="1200" dirty="0">
                <a:solidFill>
                  <a:schemeClr val="tx1"/>
                </a:solidFill>
                <a:effectLst/>
                <a:latin typeface="微软雅黑" panose="020B0503020204020204" charset="-122"/>
                <a:ea typeface="微软雅黑" panose="020B0503020204020204" charset="-122"/>
                <a:cs typeface="+mn-cs"/>
              </a:rPr>
              <a:t>图表结构与含义</a:t>
            </a:r>
            <a:r>
              <a:rPr lang="en-US" altLang="zh-CN" sz="1600" kern="1200" dirty="0">
                <a:solidFill>
                  <a:schemeClr val="tx1"/>
                </a:solidFill>
                <a:effectLst/>
                <a:latin typeface="微软雅黑" panose="020B0503020204020204" charset="-122"/>
                <a:ea typeface="微软雅黑" panose="020B0503020204020204" charset="-122"/>
                <a:cs typeface="+mn-cs"/>
              </a:rPr>
              <a:t>Figure 2 </a:t>
            </a:r>
            <a:r>
              <a:rPr lang="zh-CN" altLang="en-US" sz="1600" kern="1200" dirty="0">
                <a:solidFill>
                  <a:schemeClr val="tx1"/>
                </a:solidFill>
                <a:effectLst/>
                <a:latin typeface="微软雅黑" panose="020B0503020204020204" charset="-122"/>
                <a:ea typeface="微软雅黑" panose="020B0503020204020204" charset="-122"/>
                <a:cs typeface="+mn-cs"/>
              </a:rPr>
              <a:t>展示了在高度异构（</a:t>
            </a:r>
            <a:r>
              <a:rPr lang="en-US" altLang="zh-CN" sz="1600" kern="1200" dirty="0">
                <a:solidFill>
                  <a:schemeClr val="tx1"/>
                </a:solidFill>
                <a:effectLst/>
                <a:latin typeface="微软雅黑" panose="020B0503020204020204" charset="-122"/>
                <a:ea typeface="微软雅黑" panose="020B0503020204020204" charset="-122"/>
                <a:cs typeface="+mn-cs"/>
              </a:rPr>
              <a:t>$\alpha=0$</a:t>
            </a:r>
            <a:r>
              <a:rPr lang="zh-CN" altLang="en-US" sz="1600" kern="1200" dirty="0">
                <a:solidFill>
                  <a:schemeClr val="tx1"/>
                </a:solidFill>
                <a:effectLst/>
                <a:latin typeface="微软雅黑" panose="020B0503020204020204" charset="-122"/>
                <a:ea typeface="微软雅黑" panose="020B0503020204020204" charset="-122"/>
                <a:cs typeface="+mn-cs"/>
              </a:rPr>
              <a:t>，即每个客户端只拥有一种类别的数据）环境下，使用</a:t>
            </a:r>
            <a:r>
              <a:rPr lang="en-US" altLang="zh-CN" sz="1600" kern="1200" dirty="0">
                <a:solidFill>
                  <a:schemeClr val="tx1"/>
                </a:solidFill>
                <a:effectLst/>
                <a:latin typeface="微软雅黑" panose="020B0503020204020204" charset="-122"/>
                <a:ea typeface="微软雅黑" panose="020B0503020204020204" charset="-122"/>
                <a:cs typeface="+mn-cs"/>
              </a:rPr>
              <a:t> FEDSAM </a:t>
            </a:r>
            <a:r>
              <a:rPr lang="zh-CN" altLang="en-US" sz="1600" kern="1200" dirty="0">
                <a:solidFill>
                  <a:schemeClr val="tx1"/>
                </a:solidFill>
                <a:effectLst/>
                <a:latin typeface="微软雅黑" panose="020B0503020204020204" charset="-122"/>
                <a:ea typeface="微软雅黑" panose="020B0503020204020204" charset="-122"/>
                <a:cs typeface="+mn-cs"/>
              </a:rPr>
              <a:t>训练</a:t>
            </a:r>
            <a:r>
              <a:rPr lang="en-US" altLang="zh-CN" sz="1600" kern="1200" dirty="0">
                <a:solidFill>
                  <a:schemeClr val="tx1"/>
                </a:solidFill>
                <a:effectLst/>
                <a:latin typeface="微软雅黑" panose="020B0503020204020204" charset="-122"/>
                <a:ea typeface="微软雅黑" panose="020B0503020204020204" charset="-122"/>
                <a:cs typeface="+mn-cs"/>
              </a:rPr>
              <a:t> 20,000 </a:t>
            </a:r>
            <a:r>
              <a:rPr lang="zh-CN" altLang="en-US" sz="1600" kern="1200" dirty="0">
                <a:solidFill>
                  <a:schemeClr val="tx1"/>
                </a:solidFill>
                <a:effectLst/>
                <a:latin typeface="微软雅黑" panose="020B0503020204020204" charset="-122"/>
                <a:ea typeface="微软雅黑" panose="020B0503020204020204" charset="-122"/>
                <a:cs typeface="+mn-cs"/>
              </a:rPr>
              <a:t>轮后的模型状态</a:t>
            </a:r>
            <a:r>
              <a:rPr lang="en-US" altLang="zh-CN" sz="1600" kern="1200" dirty="0">
                <a:solidFill>
                  <a:schemeClr val="tx1"/>
                </a:solidFill>
                <a:effectLst/>
                <a:latin typeface="微软雅黑" panose="020B0503020204020204" charset="-122"/>
                <a:ea typeface="微软雅黑" panose="020B0503020204020204" charset="-122"/>
                <a:cs typeface="+mn-cs"/>
              </a:rPr>
              <a:t> 1</a:t>
            </a:r>
            <a:r>
              <a:rPr lang="zh-CN" altLang="en-US" sz="1600" kern="1200" dirty="0">
                <a:solidFill>
                  <a:schemeClr val="tx1"/>
                </a:solidFill>
                <a:effectLst/>
                <a:latin typeface="微软雅黑" panose="020B0503020204020204" charset="-122"/>
                <a:ea typeface="微软雅黑" panose="020B0503020204020204" charset="-122"/>
                <a:cs typeface="+mn-cs"/>
              </a:rPr>
              <a:t>：下层景观（</a:t>
            </a:r>
            <a:r>
              <a:rPr lang="en-US" altLang="zh-CN" sz="1600" kern="1200" dirty="0">
                <a:solidFill>
                  <a:schemeClr val="tx1"/>
                </a:solidFill>
                <a:effectLst/>
                <a:latin typeface="微软雅黑" panose="020B0503020204020204" charset="-122"/>
                <a:ea typeface="微软雅黑" panose="020B0503020204020204" charset="-122"/>
                <a:cs typeface="+mn-cs"/>
              </a:rPr>
              <a:t>Bottom Landscape</a:t>
            </a:r>
            <a:r>
              <a:rPr lang="zh-CN" altLang="en-US" sz="1600" kern="1200" dirty="0">
                <a:solidFill>
                  <a:schemeClr val="tx1"/>
                </a:solidFill>
                <a:effectLst/>
                <a:latin typeface="微软雅黑" panose="020B0503020204020204" charset="-122"/>
                <a:ea typeface="微软雅黑" panose="020B0503020204020204" charset="-122"/>
                <a:cs typeface="+mn-cs"/>
              </a:rPr>
              <a:t>）：表示局部视角。即客户端模型在其自身局部数据集</a:t>
            </a:r>
            <a:r>
              <a:rPr lang="en-US" altLang="zh-CN" sz="1600" kern="1200" dirty="0">
                <a:solidFill>
                  <a:schemeClr val="tx1"/>
                </a:solidFill>
                <a:effectLst/>
                <a:latin typeface="微软雅黑" panose="020B0503020204020204" charset="-122"/>
                <a:ea typeface="微软雅黑" panose="020B0503020204020204" charset="-122"/>
                <a:cs typeface="+mn-cs"/>
              </a:rPr>
              <a:t> ($\mathcal{D}_k$) </a:t>
            </a:r>
            <a:r>
              <a:rPr lang="zh-CN" altLang="en-US" sz="1600" kern="1200" dirty="0">
                <a:solidFill>
                  <a:schemeClr val="tx1"/>
                </a:solidFill>
                <a:effectLst/>
                <a:latin typeface="微软雅黑" panose="020B0503020204020204" charset="-122"/>
                <a:ea typeface="微软雅黑" panose="020B0503020204020204" charset="-122"/>
                <a:cs typeface="+mn-cs"/>
              </a:rPr>
              <a:t>上测试时的损失表面</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。上层景观（</a:t>
            </a:r>
            <a:r>
              <a:rPr lang="en-US" altLang="zh-CN" sz="1600" kern="1200" dirty="0">
                <a:solidFill>
                  <a:schemeClr val="tx1"/>
                </a:solidFill>
                <a:effectLst/>
                <a:latin typeface="微软雅黑" panose="020B0503020204020204" charset="-122"/>
                <a:ea typeface="微软雅黑" panose="020B0503020204020204" charset="-122"/>
                <a:cs typeface="+mn-cs"/>
              </a:rPr>
              <a:t>Top Landscape</a:t>
            </a:r>
            <a:r>
              <a:rPr lang="zh-CN" altLang="en-US" sz="1600" kern="1200" dirty="0">
                <a:solidFill>
                  <a:schemeClr val="tx1"/>
                </a:solidFill>
                <a:effectLst/>
                <a:latin typeface="微软雅黑" panose="020B0503020204020204" charset="-122"/>
                <a:ea typeface="微软雅黑" panose="020B0503020204020204" charset="-122"/>
                <a:cs typeface="+mn-cs"/>
              </a:rPr>
              <a:t>）：表示全局视角。即相同的客户端模型在包含所有类别的整体数据集</a:t>
            </a:r>
            <a:r>
              <a:rPr lang="en-US" altLang="zh-CN" sz="1600" kern="1200" dirty="0">
                <a:solidFill>
                  <a:schemeClr val="tx1"/>
                </a:solidFill>
                <a:effectLst/>
                <a:latin typeface="微软雅黑" panose="020B0503020204020204" charset="-122"/>
                <a:ea typeface="微软雅黑" panose="020B0503020204020204" charset="-122"/>
                <a:cs typeface="+mn-cs"/>
              </a:rPr>
              <a:t> ($\mathcal{D}$) </a:t>
            </a:r>
            <a:r>
              <a:rPr lang="zh-CN" altLang="en-US" sz="1600" kern="1200" dirty="0">
                <a:solidFill>
                  <a:schemeClr val="tx1"/>
                </a:solidFill>
                <a:effectLst/>
                <a:latin typeface="微软雅黑" panose="020B0503020204020204" charset="-122"/>
                <a:ea typeface="微软雅黑" panose="020B0503020204020204" charset="-122"/>
                <a:cs typeface="+mn-cs"/>
              </a:rPr>
              <a:t>上测试时的损失表面</a:t>
            </a:r>
            <a:r>
              <a:rPr lang="en-US" altLang="zh-CN" sz="1600" kern="1200" dirty="0">
                <a:solidFill>
                  <a:schemeClr val="tx1"/>
                </a:solidFill>
                <a:effectLst/>
                <a:latin typeface="微软雅黑" panose="020B0503020204020204" charset="-122"/>
                <a:ea typeface="微软雅黑" panose="020B0503020204020204" charset="-122"/>
                <a:cs typeface="+mn-cs"/>
              </a:rPr>
              <a:t> 3333</a:t>
            </a:r>
            <a:r>
              <a:rPr lang="zh-CN" altLang="en-US" sz="1600" kern="1200" dirty="0">
                <a:solidFill>
                  <a:schemeClr val="tx1"/>
                </a:solidFill>
                <a:effectLst/>
                <a:latin typeface="微软雅黑" panose="020B0503020204020204" charset="-122"/>
                <a:ea typeface="微软雅黑" panose="020B0503020204020204" charset="-122"/>
                <a:cs typeface="+mn-cs"/>
              </a:rPr>
              <a:t>。子图</a:t>
            </a:r>
            <a:r>
              <a:rPr lang="en-US" altLang="zh-CN" sz="1600" kern="1200" dirty="0">
                <a:solidFill>
                  <a:schemeClr val="tx1"/>
                </a:solidFill>
                <a:effectLst/>
                <a:latin typeface="微软雅黑" panose="020B0503020204020204" charset="-122"/>
                <a:ea typeface="微软雅黑" panose="020B0503020204020204" charset="-122"/>
                <a:cs typeface="+mn-cs"/>
              </a:rPr>
              <a:t> (a), (b), (c)</a:t>
            </a:r>
            <a:r>
              <a:rPr lang="zh-CN" altLang="en-US" sz="1600" kern="1200" dirty="0">
                <a:solidFill>
                  <a:schemeClr val="tx1"/>
                </a:solidFill>
                <a:effectLst/>
                <a:latin typeface="微软雅黑" panose="020B0503020204020204" charset="-122"/>
                <a:ea typeface="微软雅黑" panose="020B0503020204020204" charset="-122"/>
                <a:cs typeface="+mn-cs"/>
              </a:rPr>
              <a:t>：分别展示了在不同类别（如</a:t>
            </a:r>
            <a:r>
              <a:rPr lang="en-US" altLang="zh-CN" sz="1600" kern="1200" dirty="0">
                <a:solidFill>
                  <a:schemeClr val="tx1"/>
                </a:solidFill>
                <a:effectLst/>
                <a:latin typeface="微软雅黑" panose="020B0503020204020204" charset="-122"/>
                <a:ea typeface="微软雅黑" panose="020B0503020204020204" charset="-122"/>
                <a:cs typeface="+mn-cs"/>
              </a:rPr>
              <a:t>“airplane”</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“cat”</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“skyscraper”</a:t>
            </a:r>
            <a:r>
              <a:rPr lang="zh-CN" altLang="en-US" sz="1600" kern="1200" dirty="0">
                <a:solidFill>
                  <a:schemeClr val="tx1"/>
                </a:solidFill>
                <a:effectLst/>
                <a:latin typeface="微软雅黑" panose="020B0503020204020204" charset="-122"/>
                <a:ea typeface="微软雅黑" panose="020B0503020204020204" charset="-122"/>
                <a:cs typeface="+mn-cs"/>
              </a:rPr>
              <a:t>）上训练的客户端模型表现</a:t>
            </a:r>
            <a:r>
              <a:rPr lang="en-US" altLang="zh-CN" sz="1600" kern="1200" dirty="0">
                <a:solidFill>
                  <a:schemeClr val="tx1"/>
                </a:solidFill>
                <a:effectLst/>
                <a:latin typeface="微软雅黑" panose="020B0503020204020204" charset="-122"/>
                <a:ea typeface="微软雅黑" panose="020B0503020204020204" charset="-122"/>
                <a:cs typeface="+mn-cs"/>
              </a:rPr>
              <a:t> 4</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2. </a:t>
            </a:r>
            <a:r>
              <a:rPr lang="zh-CN" altLang="en-US" sz="1600" kern="1200" dirty="0">
                <a:solidFill>
                  <a:schemeClr val="tx1"/>
                </a:solidFill>
                <a:effectLst/>
                <a:latin typeface="微软雅黑" panose="020B0503020204020204" charset="-122"/>
                <a:ea typeface="微软雅黑" panose="020B0503020204020204" charset="-122"/>
                <a:cs typeface="+mn-cs"/>
              </a:rPr>
              <a:t>核心观察结果通过对比上下两层景观，可以发现显著的</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不一致性</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：局部视角（平滑）：在下层景观中，模型都成功落在了非常平坦（</a:t>
            </a:r>
            <a:r>
              <a:rPr lang="en-US" altLang="zh-CN" sz="1600" kern="1200" dirty="0">
                <a:solidFill>
                  <a:schemeClr val="tx1"/>
                </a:solidFill>
                <a:effectLst/>
                <a:latin typeface="微软雅黑" panose="020B0503020204020204" charset="-122"/>
                <a:ea typeface="微软雅黑" panose="020B0503020204020204" charset="-122"/>
                <a:cs typeface="+mn-cs"/>
              </a:rPr>
              <a:t>Flat</a:t>
            </a:r>
            <a:r>
              <a:rPr lang="zh-CN" altLang="en-US" sz="1600" kern="1200" dirty="0">
                <a:solidFill>
                  <a:schemeClr val="tx1"/>
                </a:solidFill>
                <a:effectLst/>
                <a:latin typeface="微软雅黑" panose="020B0503020204020204" charset="-122"/>
                <a:ea typeface="微软雅黑" panose="020B0503020204020204" charset="-122"/>
                <a:cs typeface="+mn-cs"/>
              </a:rPr>
              <a:t>）且低损失的区域。这说明</a:t>
            </a:r>
            <a:r>
              <a:rPr lang="en-US" altLang="zh-CN" sz="1600" kern="1200" dirty="0">
                <a:solidFill>
                  <a:schemeClr val="tx1"/>
                </a:solidFill>
                <a:effectLst/>
                <a:latin typeface="微软雅黑" panose="020B0503020204020204" charset="-122"/>
                <a:ea typeface="微软雅黑" panose="020B0503020204020204" charset="-122"/>
                <a:cs typeface="+mn-cs"/>
              </a:rPr>
              <a:t> FEDSAM </a:t>
            </a:r>
            <a:r>
              <a:rPr lang="zh-CN" altLang="en-US" sz="1600" kern="1200" dirty="0">
                <a:solidFill>
                  <a:schemeClr val="tx1"/>
                </a:solidFill>
                <a:effectLst/>
                <a:latin typeface="微软雅黑" panose="020B0503020204020204" charset="-122"/>
                <a:ea typeface="微软雅黑" panose="020B0503020204020204" charset="-122"/>
                <a:cs typeface="+mn-cs"/>
              </a:rPr>
              <a:t>在客户端确实有效地优化了局部锐度。全局视角（锐利或偏离）：在上层景观中，同一个模型却处于极度锐利的极小值点（如图</a:t>
            </a:r>
            <a:r>
              <a:rPr lang="en-US" altLang="zh-CN" sz="1600" kern="1200" dirty="0">
                <a:solidFill>
                  <a:schemeClr val="tx1"/>
                </a:solidFill>
                <a:effectLst/>
                <a:latin typeface="微软雅黑" panose="020B0503020204020204" charset="-122"/>
                <a:ea typeface="微软雅黑" panose="020B0503020204020204" charset="-122"/>
                <a:cs typeface="+mn-cs"/>
              </a:rPr>
              <a:t> 2b, 2c</a:t>
            </a:r>
            <a:r>
              <a:rPr lang="zh-CN" altLang="en-US" sz="1600" kern="1200" dirty="0">
                <a:solidFill>
                  <a:schemeClr val="tx1"/>
                </a:solidFill>
                <a:effectLst/>
                <a:latin typeface="微软雅黑" panose="020B0503020204020204" charset="-122"/>
                <a:ea typeface="微软雅黑" panose="020B0503020204020204" charset="-122"/>
                <a:cs typeface="+mn-cs"/>
              </a:rPr>
              <a:t>）或者靠近鞍点（如图</a:t>
            </a:r>
            <a:r>
              <a:rPr lang="en-US" altLang="zh-CN" sz="1600" kern="1200" dirty="0">
                <a:solidFill>
                  <a:schemeClr val="tx1"/>
                </a:solidFill>
                <a:effectLst/>
                <a:latin typeface="微软雅黑" panose="020B0503020204020204" charset="-122"/>
                <a:ea typeface="微软雅黑" panose="020B0503020204020204" charset="-122"/>
                <a:cs typeface="+mn-cs"/>
              </a:rPr>
              <a:t> 2a</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 77</a:t>
            </a:r>
            <a:r>
              <a:rPr lang="zh-CN" altLang="en-US" sz="1600" kern="1200" dirty="0">
                <a:solidFill>
                  <a:schemeClr val="tx1"/>
                </a:solidFill>
                <a:effectLst/>
                <a:latin typeface="微软雅黑" panose="020B0503020204020204" charset="-122"/>
                <a:ea typeface="微软雅黑" panose="020B0503020204020204" charset="-122"/>
                <a:cs typeface="+mn-cs"/>
              </a:rPr>
              <a:t>。结论：这证明了即便在局部实现了平滑，模型在全局损失景观中依然可能处于不稳定的高锐度区域</a:t>
            </a:r>
            <a:r>
              <a:rPr lang="en-US" altLang="zh-CN" sz="1600" kern="1200" dirty="0">
                <a:solidFill>
                  <a:schemeClr val="tx1"/>
                </a:solidFill>
                <a:effectLst/>
                <a:latin typeface="微软雅黑" panose="020B0503020204020204" charset="-122"/>
                <a:ea typeface="微软雅黑" panose="020B0503020204020204" charset="-122"/>
                <a:cs typeface="+mn-cs"/>
              </a:rPr>
              <a:t> 8888</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为了评估</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在促进局部和全局损失格局一致性方面的有效性，图</a:t>
            </a:r>
            <a:r>
              <a:rPr lang="en-US" altLang="zh-CN" sz="1600" kern="1200" dirty="0">
                <a:solidFill>
                  <a:schemeClr val="tx1"/>
                </a:solidFill>
                <a:effectLst/>
                <a:latin typeface="微软雅黑" panose="020B0503020204020204" charset="-122"/>
                <a:ea typeface="微软雅黑" panose="020B0503020204020204" charset="-122"/>
                <a:cs typeface="+mn-cs"/>
              </a:rPr>
              <a:t> 4 </a:t>
            </a:r>
            <a:r>
              <a:rPr lang="zh-CN" altLang="en-US" sz="1600" kern="1200" dirty="0">
                <a:solidFill>
                  <a:schemeClr val="tx1"/>
                </a:solidFill>
                <a:effectLst/>
                <a:latin typeface="微软雅黑" panose="020B0503020204020204" charset="-122"/>
                <a:ea typeface="微软雅黑" panose="020B0503020204020204" charset="-122"/>
                <a:cs typeface="+mn-cs"/>
              </a:rPr>
              <a:t>复现了之前对</a:t>
            </a:r>
            <a:r>
              <a:rPr lang="en-US" altLang="zh-CN" sz="1600" kern="1200" dirty="0">
                <a:solidFill>
                  <a:schemeClr val="tx1"/>
                </a:solidFill>
                <a:effectLst/>
                <a:latin typeface="微软雅黑" panose="020B0503020204020204" charset="-122"/>
                <a:ea typeface="微软雅黑" panose="020B0503020204020204" charset="-122"/>
                <a:cs typeface="+mn-cs"/>
              </a:rPr>
              <a:t> FEDSAM </a:t>
            </a:r>
            <a:r>
              <a:rPr lang="zh-CN" altLang="en-US" sz="1600" kern="1200" dirty="0">
                <a:solidFill>
                  <a:schemeClr val="tx1"/>
                </a:solidFill>
                <a:effectLst/>
                <a:latin typeface="微软雅黑" panose="020B0503020204020204" charset="-122"/>
                <a:ea typeface="微软雅黑" panose="020B0503020204020204" charset="-122"/>
                <a:cs typeface="+mn-cs"/>
              </a:rPr>
              <a:t>进行的分析（图</a:t>
            </a:r>
            <a:r>
              <a:rPr lang="en-US" altLang="zh-CN" sz="1600" kern="1200" dirty="0">
                <a:solidFill>
                  <a:schemeClr val="tx1"/>
                </a:solidFill>
                <a:effectLst/>
                <a:latin typeface="微软雅黑" panose="020B0503020204020204" charset="-122"/>
                <a:ea typeface="微软雅黑" panose="020B0503020204020204" charset="-122"/>
                <a:cs typeface="+mn-cs"/>
              </a:rPr>
              <a:t> 2</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局部模型的行为分别从局部视角（</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局部损失</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）和全局视角（</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全局损失</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）进行展示。</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与</a:t>
            </a:r>
            <a:r>
              <a:rPr lang="en-US" altLang="zh-CN" sz="1600" kern="1200" dirty="0">
                <a:solidFill>
                  <a:schemeClr val="tx1"/>
                </a:solidFill>
                <a:effectLst/>
                <a:latin typeface="微软雅黑" panose="020B0503020204020204" charset="-122"/>
                <a:ea typeface="微软雅黑" panose="020B0503020204020204" charset="-122"/>
                <a:cs typeface="+mn-cs"/>
              </a:rPr>
              <a:t> FEDSAM </a:t>
            </a:r>
            <a:r>
              <a:rPr lang="zh-CN" altLang="en-US" sz="1600" kern="1200" dirty="0">
                <a:solidFill>
                  <a:schemeClr val="tx1"/>
                </a:solidFill>
                <a:effectLst/>
                <a:latin typeface="微软雅黑" panose="020B0503020204020204" charset="-122"/>
                <a:ea typeface="微软雅黑" panose="020B0503020204020204" charset="-122"/>
                <a:cs typeface="+mn-cs"/>
              </a:rPr>
              <a:t>相比，</a:t>
            </a:r>
            <a:r>
              <a:rPr lang="en-US" altLang="zh-CN" sz="1600" kern="1200" dirty="0">
                <a:solidFill>
                  <a:schemeClr val="tx1"/>
                </a:solidFill>
                <a:effectLst/>
                <a:latin typeface="微软雅黑" panose="020B0503020204020204" charset="-122"/>
                <a:ea typeface="微软雅黑" panose="020B0503020204020204" charset="-122"/>
                <a:cs typeface="+mn-cs"/>
              </a:rPr>
              <a:t>FEDGLOSS </a:t>
            </a:r>
            <a:r>
              <a:rPr lang="zh-CN" altLang="en-US" sz="1600" kern="1200" dirty="0">
                <a:solidFill>
                  <a:schemeClr val="tx1"/>
                </a:solidFill>
                <a:effectLst/>
                <a:latin typeface="微软雅黑" panose="020B0503020204020204" charset="-122"/>
                <a:ea typeface="微软雅黑" panose="020B0503020204020204" charset="-122"/>
                <a:cs typeface="+mn-cs"/>
              </a:rPr>
              <a:t>中局部和全局损失格局之间的差距显著缩小，并且全局和局部损失面均位于平坦且损失较低的区域（图</a:t>
            </a:r>
            <a:r>
              <a:rPr lang="en-US" altLang="zh-CN" sz="1600" kern="1200" dirty="0">
                <a:solidFill>
                  <a:schemeClr val="tx1"/>
                </a:solidFill>
                <a:effectLst/>
                <a:latin typeface="微软雅黑" panose="020B0503020204020204" charset="-122"/>
                <a:ea typeface="微软雅黑" panose="020B0503020204020204" charset="-122"/>
                <a:cs typeface="+mn-cs"/>
              </a:rPr>
              <a:t> 4a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4b</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这表明我们的方法有效地促进了向对齐的低损失平坦区域的收敛，最大限度地减少了局部和全局几何形状之间的差异。</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鉴于现有方法的局限性，在</a:t>
            </a:r>
            <a:r>
              <a:rPr lang="en-US" altLang="zh-CN" dirty="0">
                <a:effectLst/>
                <a:sym typeface="+mn-ea"/>
              </a:rPr>
              <a:t>FL</a:t>
            </a:r>
            <a:r>
              <a:rPr lang="zh-CN" altLang="en-US" dirty="0">
                <a:effectLst/>
                <a:sym typeface="+mn-ea"/>
              </a:rPr>
              <a:t>中实现全局平坦最小值并保证通信效率仍然是一个关键挑战。为了解决这个问题，我们提出了</a:t>
            </a:r>
            <a:r>
              <a:rPr lang="en-US" altLang="zh-CN" dirty="0">
                <a:effectLst/>
                <a:sym typeface="+mn-ea"/>
              </a:rPr>
              <a:t> FEDGLOSS</a:t>
            </a:r>
            <a:r>
              <a:rPr lang="zh-CN" altLang="en-US" dirty="0">
                <a:effectLst/>
                <a:sym typeface="+mn-ea"/>
              </a:rPr>
              <a:t>（联邦全局服务器端锐度）方法，该方法通过在服务器端使用</a:t>
            </a:r>
            <a:r>
              <a:rPr lang="en-US" altLang="zh-CN" dirty="0">
                <a:effectLst/>
                <a:sym typeface="+mn-ea"/>
              </a:rPr>
              <a:t> SAM </a:t>
            </a:r>
            <a:r>
              <a:rPr lang="zh-CN" altLang="en-US" dirty="0">
                <a:effectLst/>
                <a:sym typeface="+mn-ea"/>
              </a:rPr>
              <a:t>算法直接优化全局锐度，从而避免额外的网络通信。</a:t>
            </a:r>
            <a:endParaRPr lang="en-US" altLang="zh-CN"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由于</a:t>
            </a:r>
            <a:r>
              <a:rPr lang="en-US" altLang="zh-CN" dirty="0">
                <a:effectLst/>
                <a:sym typeface="+mn-ea"/>
              </a:rPr>
              <a:t> SAM </a:t>
            </a:r>
            <a:r>
              <a:rPr lang="zh-CN" altLang="en-US" dirty="0">
                <a:effectLst/>
                <a:sym typeface="+mn-ea"/>
              </a:rPr>
              <a:t>算法每次迭代需要两次优化步骤，因此直接将其应用于模糊逻辑环境将导致客户端和服务器之间的通信次数翻倍；</a:t>
            </a:r>
            <a:endParaRPr lang="en-US" altLang="zh-CN"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然而，一个关键挑战随之而来：计算</a:t>
            </a:r>
            <a:r>
              <a:rPr lang="en-US" altLang="zh-CN" dirty="0">
                <a:effectLst/>
                <a:sym typeface="+mn-ea"/>
              </a:rPr>
              <a:t> </a:t>
            </a:r>
            <a:r>
              <a:rPr lang="en-US" altLang="en-US" dirty="0">
                <a:effectLst/>
                <a:sym typeface="+mn-ea"/>
              </a:rPr>
              <a:t>ˆ</a:t>
            </a:r>
            <a:r>
              <a:rPr lang="en-US" altLang="zh-CN" dirty="0">
                <a:effectLst/>
                <a:sym typeface="+mn-ea"/>
              </a:rPr>
              <a:t>εt </a:t>
            </a:r>
            <a:r>
              <a:rPr lang="zh-CN" altLang="en-US" dirty="0">
                <a:effectLst/>
                <a:sym typeface="+mn-ea"/>
              </a:rPr>
              <a:t>和锐度感知梯度都需要与客户端进行两次传输，这使得其在服务器端模糊逻辑中的直接应用并非易事。</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 </a:t>
            </a:r>
            <a:r>
              <a:rPr lang="zh-CN" altLang="en-US" sz="1600" kern="1200" dirty="0">
                <a:solidFill>
                  <a:schemeClr val="tx1"/>
                </a:solidFill>
                <a:effectLst/>
                <a:latin typeface="微软雅黑" panose="020B0503020204020204" charset="-122"/>
                <a:ea typeface="微软雅黑" panose="020B0503020204020204" charset="-122"/>
                <a:cs typeface="+mn-cs"/>
              </a:rPr>
              <a:t>基础参与方与目标架构：一个中央服务器与</a:t>
            </a:r>
            <a:r>
              <a:rPr lang="en-US" altLang="zh-CN" sz="1600" kern="1200" dirty="0">
                <a:solidFill>
                  <a:schemeClr val="tx1"/>
                </a:solidFill>
                <a:effectLst/>
                <a:latin typeface="微软雅黑" panose="020B0503020204020204" charset="-122"/>
                <a:ea typeface="微软雅黑" panose="020B0503020204020204" charset="-122"/>
                <a:cs typeface="+mn-cs"/>
              </a:rPr>
              <a:t> $C$ </a:t>
            </a:r>
            <a:r>
              <a:rPr lang="zh-CN" altLang="en-US" sz="1600" kern="1200" dirty="0">
                <a:solidFill>
                  <a:schemeClr val="tx1"/>
                </a:solidFill>
                <a:effectLst/>
                <a:latin typeface="微软雅黑" panose="020B0503020204020204" charset="-122"/>
                <a:ea typeface="微软雅黑" panose="020B0503020204020204" charset="-122"/>
                <a:cs typeface="+mn-cs"/>
              </a:rPr>
              <a:t>个客户端进行</a:t>
            </a:r>
            <a:r>
              <a:rPr lang="en-US" altLang="zh-CN" sz="1600" kern="1200" dirty="0">
                <a:solidFill>
                  <a:schemeClr val="tx1"/>
                </a:solidFill>
                <a:effectLst/>
                <a:latin typeface="微软雅黑" panose="020B0503020204020204" charset="-122"/>
                <a:ea typeface="微软雅黑" panose="020B0503020204020204" charset="-122"/>
                <a:cs typeface="+mn-cs"/>
              </a:rPr>
              <a:t> $T$ </a:t>
            </a:r>
            <a:r>
              <a:rPr lang="zh-CN" altLang="en-US" sz="1600" kern="1200" dirty="0">
                <a:solidFill>
                  <a:schemeClr val="tx1"/>
                </a:solidFill>
                <a:effectLst/>
                <a:latin typeface="微软雅黑" panose="020B0503020204020204" charset="-122"/>
                <a:ea typeface="微软雅黑" panose="020B0503020204020204" charset="-122"/>
                <a:cs typeface="+mn-cs"/>
              </a:rPr>
              <a:t>轮通信</a:t>
            </a:r>
            <a:r>
              <a:rPr lang="en-US" altLang="zh-CN" sz="1600" kern="1200" dirty="0">
                <a:solidFill>
                  <a:schemeClr val="tx1"/>
                </a:solidFill>
                <a:effectLst/>
                <a:latin typeface="微软雅黑" panose="020B0503020204020204" charset="-122"/>
                <a:ea typeface="微软雅黑" panose="020B0503020204020204" charset="-122"/>
                <a:cs typeface="+mn-cs"/>
              </a:rPr>
              <a: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。目标：学习一个参数为</a:t>
            </a:r>
            <a:r>
              <a:rPr lang="en-US" altLang="zh-CN" sz="1600" kern="1200" dirty="0">
                <a:solidFill>
                  <a:schemeClr val="tx1"/>
                </a:solidFill>
                <a:effectLst/>
                <a:latin typeface="微软雅黑" panose="020B0503020204020204" charset="-122"/>
                <a:ea typeface="微软雅黑" panose="020B0503020204020204" charset="-122"/>
                <a:cs typeface="+mn-cs"/>
              </a:rPr>
              <a:t> $w \in \mathbb{R}^{d}$ </a:t>
            </a:r>
            <a:r>
              <a:rPr lang="zh-CN" altLang="en-US" sz="1600" kern="1200" dirty="0">
                <a:solidFill>
                  <a:schemeClr val="tx1"/>
                </a:solidFill>
                <a:effectLst/>
                <a:latin typeface="微软雅黑" panose="020B0503020204020204" charset="-122"/>
                <a:ea typeface="微软雅黑" panose="020B0503020204020204" charset="-122"/>
                <a:cs typeface="+mn-cs"/>
              </a:rPr>
              <a:t>的全局模型</a:t>
            </a:r>
            <a:r>
              <a:rPr lang="en-US" altLang="zh-CN" sz="1600" kern="1200" dirty="0">
                <a:solidFill>
                  <a:schemeClr val="tx1"/>
                </a:solidFill>
                <a:effectLst/>
                <a:latin typeface="微软雅黑" panose="020B0503020204020204" charset="-122"/>
                <a:ea typeface="微软雅黑" panose="020B0503020204020204" charset="-122"/>
                <a:cs typeface="+mn-cs"/>
              </a:rPr>
              <a:t> $f(w)$</a:t>
            </a:r>
            <a:r>
              <a:rPr lang="zh-CN" altLang="en-US" sz="1600" kern="1200" dirty="0">
                <a:solidFill>
                  <a:schemeClr val="tx1"/>
                </a:solidFill>
                <a:effectLst/>
                <a:latin typeface="微软雅黑" panose="020B0503020204020204" charset="-122"/>
                <a:ea typeface="微软雅黑" panose="020B0503020204020204" charset="-122"/>
                <a:cs typeface="+mn-cs"/>
              </a:rPr>
              <a:t>，实现从输入空间</a:t>
            </a:r>
            <a:r>
              <a:rPr lang="en-US" altLang="zh-CN" sz="1600" kern="1200" dirty="0">
                <a:solidFill>
                  <a:schemeClr val="tx1"/>
                </a:solidFill>
                <a:effectLst/>
                <a:latin typeface="微软雅黑" panose="020B0503020204020204" charset="-122"/>
                <a:ea typeface="微软雅黑" panose="020B0503020204020204" charset="-122"/>
                <a:cs typeface="+mn-cs"/>
              </a:rPr>
              <a:t> $X$ </a:t>
            </a:r>
            <a:r>
              <a:rPr lang="zh-CN" altLang="en-US" sz="1600" kern="1200" dirty="0">
                <a:solidFill>
                  <a:schemeClr val="tx1"/>
                </a:solidFill>
                <a:effectLst/>
                <a:latin typeface="微软雅黑" panose="020B0503020204020204" charset="-122"/>
                <a:ea typeface="微软雅黑" panose="020B0503020204020204" charset="-122"/>
                <a:cs typeface="+mn-cs"/>
              </a:rPr>
              <a:t>到输出空间</a:t>
            </a:r>
            <a:r>
              <a:rPr lang="en-US" altLang="zh-CN" sz="1600" kern="1200" dirty="0">
                <a:solidFill>
                  <a:schemeClr val="tx1"/>
                </a:solidFill>
                <a:effectLst/>
                <a:latin typeface="微软雅黑" panose="020B0503020204020204" charset="-122"/>
                <a:ea typeface="微软雅黑" panose="020B0503020204020204" charset="-122"/>
                <a:cs typeface="+mn-cs"/>
              </a:rPr>
              <a:t> $Y$ </a:t>
            </a:r>
            <a:r>
              <a:rPr lang="zh-CN" altLang="en-US" sz="1600" kern="1200" dirty="0">
                <a:solidFill>
                  <a:schemeClr val="tx1"/>
                </a:solidFill>
                <a:effectLst/>
                <a:latin typeface="微软雅黑" panose="020B0503020204020204" charset="-122"/>
                <a:ea typeface="微软雅黑" panose="020B0503020204020204" charset="-122"/>
                <a:cs typeface="+mn-cs"/>
              </a:rPr>
              <a:t>的映射</a:t>
            </a:r>
            <a:r>
              <a:rPr lang="en-US" altLang="zh-CN" sz="1600" kern="1200" dirty="0">
                <a:solidFill>
                  <a:schemeClr val="tx1"/>
                </a:solidFill>
                <a:effectLst/>
                <a:latin typeface="微软雅黑" panose="020B0503020204020204" charset="-122"/>
                <a:ea typeface="微软雅黑" panose="020B0503020204020204" charset="-122"/>
                <a:cs typeface="+mn-cs"/>
              </a:rPr>
              <a:t> 2</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局部数据：每个客户端</a:t>
            </a:r>
            <a:r>
              <a:rPr lang="en-US" altLang="zh-CN" sz="1600" kern="1200" dirty="0">
                <a:solidFill>
                  <a:schemeClr val="tx1"/>
                </a:solidFill>
                <a:effectLst/>
                <a:latin typeface="微软雅黑" panose="020B0503020204020204" charset="-122"/>
                <a:ea typeface="微软雅黑" panose="020B0503020204020204" charset="-122"/>
                <a:cs typeface="+mn-cs"/>
              </a:rPr>
              <a:t> $k$ </a:t>
            </a:r>
            <a:r>
              <a:rPr lang="zh-CN" altLang="en-US" sz="1600" kern="1200" dirty="0">
                <a:solidFill>
                  <a:schemeClr val="tx1"/>
                </a:solidFill>
                <a:effectLst/>
                <a:latin typeface="微软雅黑" panose="020B0503020204020204" charset="-122"/>
                <a:ea typeface="微软雅黑" panose="020B0503020204020204" charset="-122"/>
                <a:cs typeface="+mn-cs"/>
              </a:rPr>
              <a:t>拥有自己的本地数据集</a:t>
            </a:r>
            <a:r>
              <a:rPr lang="en-US" altLang="zh-CN" sz="1600" kern="1200" dirty="0">
                <a:solidFill>
                  <a:schemeClr val="tx1"/>
                </a:solidFill>
                <a:effectLst/>
                <a:latin typeface="微软雅黑" panose="020B0503020204020204" charset="-122"/>
                <a:ea typeface="微软雅黑" panose="020B0503020204020204" charset="-122"/>
                <a:cs typeface="+mn-cs"/>
              </a:rPr>
              <a:t> $\mathcal{D}_k$</a:t>
            </a:r>
            <a:r>
              <a:rPr lang="zh-CN" altLang="en-US" sz="1600" kern="1200" dirty="0">
                <a:solidFill>
                  <a:schemeClr val="tx1"/>
                </a:solidFill>
                <a:effectLst/>
                <a:latin typeface="微软雅黑" panose="020B0503020204020204" charset="-122"/>
                <a:ea typeface="微软雅黑" panose="020B0503020204020204" charset="-122"/>
                <a:cs typeface="+mn-cs"/>
              </a:rPr>
              <a:t>，样本数量为</a:t>
            </a:r>
            <a:r>
              <a:rPr lang="en-US" altLang="zh-CN" sz="1600" kern="1200" dirty="0">
                <a:solidFill>
                  <a:schemeClr val="tx1"/>
                </a:solidFill>
                <a:effectLst/>
                <a:latin typeface="微软雅黑" panose="020B0503020204020204" charset="-122"/>
                <a:ea typeface="微软雅黑" panose="020B0503020204020204" charset="-122"/>
                <a:cs typeface="+mn-cs"/>
              </a:rPr>
              <a:t> $N_k$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2. </a:t>
            </a:r>
            <a:r>
              <a:rPr lang="zh-CN" altLang="en-US" sz="1600" kern="1200" dirty="0">
                <a:solidFill>
                  <a:schemeClr val="tx1"/>
                </a:solidFill>
                <a:effectLst/>
                <a:latin typeface="微软雅黑" panose="020B0503020204020204" charset="-122"/>
                <a:ea typeface="微软雅黑" panose="020B0503020204020204" charset="-122"/>
                <a:cs typeface="+mn-cs"/>
              </a:rPr>
              <a:t>现实中的异构性设置</a:t>
            </a:r>
            <a:r>
              <a:rPr lang="en-US" altLang="zh-CN" sz="1600" kern="1200" dirty="0">
                <a:solidFill>
                  <a:schemeClr val="tx1"/>
                </a:solidFill>
                <a:effectLst/>
                <a:latin typeface="微软雅黑" panose="020B0503020204020204" charset="-122"/>
                <a:ea typeface="微软雅黑" panose="020B0503020204020204" charset="-122"/>
                <a:cs typeface="+mn-cs"/>
              </a:rPr>
              <a:t> (Heterogeneity)</a:t>
            </a:r>
            <a:r>
              <a:rPr lang="zh-CN" altLang="en-US" sz="1600" kern="1200" dirty="0">
                <a:solidFill>
                  <a:schemeClr val="tx1"/>
                </a:solidFill>
                <a:effectLst/>
                <a:latin typeface="微软雅黑" panose="020B0503020204020204" charset="-122"/>
                <a:ea typeface="微软雅黑" panose="020B0503020204020204" charset="-122"/>
                <a:cs typeface="+mn-cs"/>
              </a:rPr>
              <a:t>非独立同分布</a:t>
            </a:r>
            <a:r>
              <a:rPr lang="en-US" altLang="zh-CN" sz="1600" kern="1200" dirty="0">
                <a:solidFill>
                  <a:schemeClr val="tx1"/>
                </a:solidFill>
                <a:effectLst/>
                <a:latin typeface="微软雅黑" panose="020B0503020204020204" charset="-122"/>
                <a:ea typeface="微软雅黑" panose="020B0503020204020204" charset="-122"/>
                <a:cs typeface="+mn-cs"/>
              </a:rPr>
              <a:t> (Non-IID)</a:t>
            </a:r>
            <a:r>
              <a:rPr lang="zh-CN" altLang="en-US" sz="1600" kern="1200" dirty="0">
                <a:solidFill>
                  <a:schemeClr val="tx1"/>
                </a:solidFill>
                <a:effectLst/>
                <a:latin typeface="微软雅黑" panose="020B0503020204020204" charset="-122"/>
                <a:ea typeface="微软雅黑" panose="020B0503020204020204" charset="-122"/>
                <a:cs typeface="+mn-cs"/>
              </a:rPr>
              <a:t>：在现实的异构设置中，不同客户端的数据分布</a:t>
            </a:r>
            <a:r>
              <a:rPr lang="en-US" altLang="zh-CN" sz="1600" kern="1200" dirty="0">
                <a:solidFill>
                  <a:schemeClr val="tx1"/>
                </a:solidFill>
                <a:effectLst/>
                <a:latin typeface="微软雅黑" panose="020B0503020204020204" charset="-122"/>
                <a:ea typeface="微软雅黑" panose="020B0503020204020204" charset="-122"/>
                <a:cs typeface="+mn-cs"/>
              </a:rPr>
              <a:t> $D_i \ne D_j$ </a:t>
            </a:r>
            <a:r>
              <a:rPr lang="zh-CN" altLang="en-US" sz="1600" kern="1200" dirty="0">
                <a:solidFill>
                  <a:schemeClr val="tx1"/>
                </a:solidFill>
                <a:effectLst/>
                <a:latin typeface="微软雅黑" panose="020B0503020204020204" charset="-122"/>
                <a:ea typeface="微软雅黑" panose="020B0503020204020204" charset="-122"/>
                <a:cs typeface="+mn-cs"/>
              </a:rPr>
              <a:t>且数据量</a:t>
            </a:r>
            <a:r>
              <a:rPr lang="en-US" altLang="zh-CN" sz="1600" kern="1200" dirty="0">
                <a:solidFill>
                  <a:schemeClr val="tx1"/>
                </a:solidFill>
                <a:effectLst/>
                <a:latin typeface="微软雅黑" panose="020B0503020204020204" charset="-122"/>
                <a:ea typeface="微软雅黑" panose="020B0503020204020204" charset="-122"/>
                <a:cs typeface="+mn-cs"/>
              </a:rPr>
              <a:t> $N_i \ne N_j$ 4</a:t>
            </a:r>
            <a:r>
              <a:rPr lang="zh-CN" altLang="en-US" sz="1600" kern="1200" dirty="0">
                <a:solidFill>
                  <a:schemeClr val="tx1"/>
                </a:solidFill>
                <a:effectLst/>
                <a:latin typeface="微软雅黑" panose="020B0503020204020204" charset="-122"/>
                <a:ea typeface="微软雅黑" panose="020B0503020204020204" charset="-122"/>
                <a:cs typeface="+mn-cs"/>
              </a:rPr>
              <a:t>。全局优化目标：最小化所有客户端经验损失的平均值：</a:t>
            </a:r>
            <a:r>
              <a:rPr lang="en-US" altLang="zh-CN" sz="1600" kern="1200" dirty="0">
                <a:solidFill>
                  <a:schemeClr val="tx1"/>
                </a:solidFill>
                <a:effectLst/>
                <a:latin typeface="微软雅黑" panose="020B0503020204020204" charset="-122"/>
                <a:ea typeface="微软雅黑" panose="020B0503020204020204" charset="-122"/>
                <a:cs typeface="+mn-cs"/>
              </a:rPr>
              <a:t>$$min_{w}\{f(w)=\frac{1}{C}\sum_{k\in\mathcal{C}}f_{k}(w)\}$$5</a:t>
            </a:r>
            <a:r>
              <a:rPr lang="zh-CN" altLang="en-US" sz="1600" kern="1200" dirty="0">
                <a:solidFill>
                  <a:schemeClr val="tx1"/>
                </a:solidFill>
                <a:effectLst/>
                <a:latin typeface="微软雅黑" panose="020B0503020204020204" charset="-122"/>
                <a:ea typeface="微软雅黑" panose="020B0503020204020204" charset="-122"/>
                <a:cs typeface="+mn-cs"/>
              </a:rPr>
              <a:t>局部损失：</a:t>
            </a:r>
            <a:r>
              <a:rPr lang="en-US" altLang="zh-CN" sz="1600" kern="1200" dirty="0">
                <a:solidFill>
                  <a:schemeClr val="tx1"/>
                </a:solidFill>
                <a:effectLst/>
                <a:latin typeface="微软雅黑" panose="020B0503020204020204" charset="-122"/>
                <a:ea typeface="微软雅黑" panose="020B0503020204020204" charset="-122"/>
                <a:cs typeface="+mn-cs"/>
              </a:rPr>
              <a:t>$f_k$ </a:t>
            </a:r>
            <a:r>
              <a:rPr lang="zh-CN" altLang="en-US" sz="1600" kern="1200" dirty="0">
                <a:solidFill>
                  <a:schemeClr val="tx1"/>
                </a:solidFill>
                <a:effectLst/>
                <a:latin typeface="微软雅黑" panose="020B0503020204020204" charset="-122"/>
                <a:ea typeface="微软雅黑" panose="020B0503020204020204" charset="-122"/>
                <a:cs typeface="+mn-cs"/>
              </a:rPr>
              <a:t>是第</a:t>
            </a:r>
            <a:r>
              <a:rPr lang="en-US" altLang="zh-CN" sz="1600" kern="1200" dirty="0">
                <a:solidFill>
                  <a:schemeClr val="tx1"/>
                </a:solidFill>
                <a:effectLst/>
                <a:latin typeface="微软雅黑" panose="020B0503020204020204" charset="-122"/>
                <a:ea typeface="微软雅黑" panose="020B0503020204020204" charset="-122"/>
                <a:cs typeface="+mn-cs"/>
              </a:rPr>
              <a:t> $k$ </a:t>
            </a:r>
            <a:r>
              <a:rPr lang="zh-CN" altLang="en-US" sz="1600" kern="1200" dirty="0">
                <a:solidFill>
                  <a:schemeClr val="tx1"/>
                </a:solidFill>
                <a:effectLst/>
                <a:latin typeface="微软雅黑" panose="020B0503020204020204" charset="-122"/>
                <a:ea typeface="微软雅黑" panose="020B0503020204020204" charset="-122"/>
                <a:cs typeface="+mn-cs"/>
              </a:rPr>
              <a:t>个客户端在本地数据分布</a:t>
            </a:r>
            <a:r>
              <a:rPr lang="en-US" altLang="zh-CN" sz="1600" kern="1200" dirty="0">
                <a:solidFill>
                  <a:schemeClr val="tx1"/>
                </a:solidFill>
                <a:effectLst/>
                <a:latin typeface="微软雅黑" panose="020B0503020204020204" charset="-122"/>
                <a:ea typeface="微软雅黑" panose="020B0503020204020204" charset="-122"/>
                <a:cs typeface="+mn-cs"/>
              </a:rPr>
              <a:t> $D_k$ </a:t>
            </a:r>
            <a:r>
              <a:rPr lang="zh-CN" altLang="en-US" sz="1600" kern="1200" dirty="0">
                <a:solidFill>
                  <a:schemeClr val="tx1"/>
                </a:solidFill>
                <a:effectLst/>
                <a:latin typeface="微软雅黑" panose="020B0503020204020204" charset="-122"/>
                <a:ea typeface="微软雅黑" panose="020B0503020204020204" charset="-122"/>
                <a:cs typeface="+mn-cs"/>
              </a:rPr>
              <a:t>上的经验损失（例如交叉熵损失）</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FEDOPT </a:t>
            </a:r>
            <a:r>
              <a:rPr lang="zh-CN" altLang="en-US" sz="1600" kern="1200" dirty="0">
                <a:solidFill>
                  <a:schemeClr val="tx1"/>
                </a:solidFill>
                <a:effectLst/>
                <a:latin typeface="微软雅黑" panose="020B0503020204020204" charset="-122"/>
                <a:ea typeface="微软雅黑" panose="020B0503020204020204" charset="-122"/>
                <a:cs typeface="+mn-cs"/>
              </a:rPr>
              <a:t>框架与伪梯度论文采用了</a:t>
            </a:r>
            <a:r>
              <a:rPr lang="en-US" altLang="zh-CN" sz="1600" kern="1200" dirty="0">
                <a:solidFill>
                  <a:schemeClr val="tx1"/>
                </a:solidFill>
                <a:effectLst/>
                <a:latin typeface="微软雅黑" panose="020B0503020204020204" charset="-122"/>
                <a:ea typeface="微软雅黑" panose="020B0503020204020204" charset="-122"/>
                <a:cs typeface="+mn-cs"/>
              </a:rPr>
              <a:t> FEDOPT </a:t>
            </a:r>
            <a:r>
              <a:rPr lang="zh-CN" altLang="en-US" sz="1600" kern="1200" dirty="0">
                <a:solidFill>
                  <a:schemeClr val="tx1"/>
                </a:solidFill>
                <a:effectLst/>
                <a:latin typeface="微软雅黑" panose="020B0503020204020204" charset="-122"/>
                <a:ea typeface="微软雅黑" panose="020B0503020204020204" charset="-122"/>
                <a:cs typeface="+mn-cs"/>
              </a:rPr>
              <a:t>的通用描述方式：全局伪梯度</a:t>
            </a:r>
            <a:r>
              <a:rPr lang="en-US" altLang="zh-CN" sz="1600" kern="1200" dirty="0">
                <a:solidFill>
                  <a:schemeClr val="tx1"/>
                </a:solidFill>
                <a:effectLst/>
                <a:latin typeface="微软雅黑" panose="020B0503020204020204" charset="-122"/>
                <a:ea typeface="微软雅黑" panose="020B0503020204020204" charset="-122"/>
                <a:cs typeface="+mn-cs"/>
              </a:rPr>
              <a:t> ($\Delta_w^t$)</a:t>
            </a:r>
            <a:r>
              <a:rPr lang="zh-CN" altLang="en-US" sz="1600" kern="1200" dirty="0">
                <a:solidFill>
                  <a:schemeClr val="tx1"/>
                </a:solidFill>
                <a:effectLst/>
                <a:latin typeface="微软雅黑" panose="020B0503020204020204" charset="-122"/>
                <a:ea typeface="微软雅黑" panose="020B0503020204020204" charset="-122"/>
                <a:cs typeface="+mn-cs"/>
              </a:rPr>
              <a:t>：它是全局模型</a:t>
            </a:r>
            <a:r>
              <a:rPr lang="en-US" altLang="zh-CN" sz="1600" kern="1200" dirty="0">
                <a:solidFill>
                  <a:schemeClr val="tx1"/>
                </a:solidFill>
                <a:effectLst/>
                <a:latin typeface="微软雅黑" panose="020B0503020204020204" charset="-122"/>
                <a:ea typeface="微软雅黑" panose="020B0503020204020204" charset="-122"/>
                <a:cs typeface="+mn-cs"/>
              </a:rPr>
              <a:t> $w^t$ </a:t>
            </a:r>
            <a:r>
              <a:rPr lang="zh-CN" altLang="en-US" sz="1600" kern="1200" dirty="0">
                <a:solidFill>
                  <a:schemeClr val="tx1"/>
                </a:solidFill>
                <a:effectLst/>
                <a:latin typeface="微软雅黑" panose="020B0503020204020204" charset="-122"/>
                <a:ea typeface="微软雅黑" panose="020B0503020204020204" charset="-122"/>
                <a:cs typeface="+mn-cs"/>
              </a:rPr>
              <a:t>与客户端本地更新</a:t>
            </a:r>
            <a:r>
              <a:rPr lang="en-US" altLang="zh-CN" sz="1600" kern="1200" dirty="0">
                <a:solidFill>
                  <a:schemeClr val="tx1"/>
                </a:solidFill>
                <a:effectLst/>
                <a:latin typeface="微软雅黑" panose="020B0503020204020204" charset="-122"/>
                <a:ea typeface="微软雅黑" panose="020B0503020204020204" charset="-122"/>
                <a:cs typeface="+mn-cs"/>
              </a:rPr>
              <a:t> $w_k^t$ </a:t>
            </a:r>
            <a:r>
              <a:rPr lang="zh-CN" altLang="en-US" sz="1600" kern="1200" dirty="0">
                <a:solidFill>
                  <a:schemeClr val="tx1"/>
                </a:solidFill>
                <a:effectLst/>
                <a:latin typeface="微软雅黑" panose="020B0503020204020204" charset="-122"/>
                <a:ea typeface="微软雅黑" panose="020B0503020204020204" charset="-122"/>
                <a:cs typeface="+mn-cs"/>
              </a:rPr>
              <a:t>之差的加权平均：</a:t>
            </a:r>
            <a:r>
              <a:rPr lang="en-US" altLang="zh-CN" sz="1600" kern="1200" dirty="0">
                <a:solidFill>
                  <a:schemeClr val="tx1"/>
                </a:solidFill>
                <a:effectLst/>
                <a:latin typeface="微软雅黑" panose="020B0503020204020204" charset="-122"/>
                <a:ea typeface="微软雅黑" panose="020B0503020204020204" charset="-122"/>
                <a:cs typeface="+mn-cs"/>
              </a:rPr>
              <a:t>$$\Delta_{w}^{t}\triangleq\sum_{k\in\mathcal{C}^{t}}\frac{N_{k}}{N}(w^{t}-w_{k}^{t})$$12</a:t>
            </a:r>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 $N$ </a:t>
            </a:r>
            <a:r>
              <a:rPr lang="zh-CN" altLang="en-US" sz="1600" kern="1200" dirty="0">
                <a:solidFill>
                  <a:schemeClr val="tx1"/>
                </a:solidFill>
                <a:effectLst/>
                <a:latin typeface="微软雅黑" panose="020B0503020204020204" charset="-122"/>
                <a:ea typeface="微软雅黑" panose="020B0503020204020204" charset="-122"/>
                <a:cs typeface="+mn-cs"/>
              </a:rPr>
              <a:t>是本轮参与客户端看到的总图像数</a:t>
            </a:r>
            <a:r>
              <a:rPr lang="en-US" altLang="zh-CN" sz="1600" kern="1200" dirty="0">
                <a:solidFill>
                  <a:schemeClr val="tx1"/>
                </a:solidFill>
                <a:effectLst/>
                <a:latin typeface="微软雅黑" panose="020B0503020204020204" charset="-122"/>
                <a:ea typeface="微软雅黑" panose="020B0503020204020204" charset="-122"/>
                <a:cs typeface="+mn-cs"/>
              </a:rPr>
              <a:t> 13</a:t>
            </a:r>
            <a:r>
              <a:rPr lang="zh-CN" altLang="en-US" sz="1600" kern="1200" dirty="0">
                <a:solidFill>
                  <a:schemeClr val="tx1"/>
                </a:solidFill>
                <a:effectLst/>
                <a:latin typeface="微软雅黑" panose="020B0503020204020204" charset="-122"/>
                <a:ea typeface="微软雅黑" panose="020B0503020204020204" charset="-122"/>
                <a:cs typeface="+mn-cs"/>
              </a:rPr>
              <a:t>。模型更新规则：</a:t>
            </a:r>
            <a:r>
              <a:rPr lang="en-US" altLang="zh-CN" sz="1600" kern="1200" dirty="0">
                <a:solidFill>
                  <a:schemeClr val="tx1"/>
                </a:solidFill>
                <a:effectLst/>
                <a:latin typeface="微软雅黑" panose="020B0503020204020204" charset="-122"/>
                <a:ea typeface="微软雅黑" panose="020B0503020204020204" charset="-122"/>
                <a:cs typeface="+mn-cs"/>
              </a:rPr>
              <a:t>$$w^{t+1}\leftarrow w^{t}-SERVEROPT(w^{t},\Delta_{w}^{t},\eta_{s})$$14</a:t>
            </a:r>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 $\eta_s$ </a:t>
            </a:r>
            <a:r>
              <a:rPr lang="zh-CN" altLang="en-US" sz="1600" kern="1200" dirty="0">
                <a:solidFill>
                  <a:schemeClr val="tx1"/>
                </a:solidFill>
                <a:effectLst/>
                <a:latin typeface="微软雅黑" panose="020B0503020204020204" charset="-122"/>
                <a:ea typeface="微软雅黑" panose="020B0503020204020204" charset="-122"/>
                <a:cs typeface="+mn-cs"/>
              </a:rPr>
              <a:t>是服务端学习率</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在论文的第</a:t>
            </a:r>
            <a:r>
              <a:rPr lang="en-US" altLang="zh-CN" sz="1600" kern="1200" dirty="0">
                <a:solidFill>
                  <a:schemeClr val="tx1"/>
                </a:solidFill>
                <a:effectLst/>
                <a:latin typeface="微软雅黑" panose="020B0503020204020204" charset="-122"/>
                <a:ea typeface="微软雅黑" panose="020B0503020204020204" charset="-122"/>
                <a:cs typeface="+mn-cs"/>
              </a:rPr>
              <a:t> 5.2 </a:t>
            </a:r>
            <a:r>
              <a:rPr lang="zh-CN" altLang="en-US" sz="1600" kern="1200" dirty="0">
                <a:solidFill>
                  <a:schemeClr val="tx1"/>
                </a:solidFill>
                <a:effectLst/>
                <a:latin typeface="微软雅黑" panose="020B0503020204020204" charset="-122"/>
                <a:ea typeface="微软雅黑" panose="020B0503020204020204" charset="-122"/>
                <a:cs typeface="+mn-cs"/>
              </a:rPr>
              <a:t>节</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中，作者详细阐述了该算法的核心机制，旨在克服前文提到的</a:t>
            </a:r>
            <a:r>
              <a:rPr lang="en-US" altLang="zh-CN" sz="1600" kern="1200" dirty="0">
                <a:solidFill>
                  <a:schemeClr val="tx1"/>
                </a:solidFill>
                <a:effectLst/>
                <a:latin typeface="微软雅黑" panose="020B0503020204020204" charset="-122"/>
                <a:ea typeface="微软雅黑" panose="020B0503020204020204" charset="-122"/>
                <a:cs typeface="+mn-cs"/>
              </a:rPr>
              <a:t> NAIVEFEDGLOSS </a:t>
            </a:r>
            <a:r>
              <a:rPr lang="zh-CN" altLang="en-US" sz="1600" kern="1200" dirty="0">
                <a:solidFill>
                  <a:schemeClr val="tx1"/>
                </a:solidFill>
                <a:effectLst/>
                <a:latin typeface="微软雅黑" panose="020B0503020204020204" charset="-122"/>
                <a:ea typeface="微软雅黑" panose="020B0503020204020204" charset="-122"/>
                <a:cs typeface="+mn-cs"/>
              </a:rPr>
              <a:t>在通信效率上的缺陷</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以下为您解读该章节中隐含或体现的四个关键逻辑层面（即您提到的</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en-US" altLang="en-US" sz="1600" kern="1200" dirty="0">
                <a:solidFill>
                  <a:schemeClr val="tx1"/>
                </a:solidFill>
                <a:effectLst/>
                <a:latin typeface="微软雅黑" panose="020B0503020204020204" charset="-122"/>
                <a:ea typeface="微软雅黑" panose="020B0503020204020204" charset="-122"/>
                <a:cs typeface="+mn-cs"/>
              </a:rPr>
              <a:t>①</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en-US" sz="1600" kern="1200" dirty="0">
                <a:solidFill>
                  <a:schemeClr val="tx1"/>
                </a:solidFill>
                <a:effectLst/>
                <a:latin typeface="微软雅黑" panose="020B0503020204020204" charset="-122"/>
                <a:ea typeface="微软雅黑" panose="020B0503020204020204" charset="-122"/>
                <a:cs typeface="+mn-cs"/>
              </a:rPr>
              <a:t>②</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en-US" sz="1600" kern="1200" dirty="0">
                <a:solidFill>
                  <a:schemeClr val="tx1"/>
                </a:solidFill>
                <a:effectLst/>
                <a:latin typeface="微软雅黑" panose="020B0503020204020204" charset="-122"/>
                <a:ea typeface="微软雅黑" panose="020B0503020204020204" charset="-122"/>
                <a:cs typeface="+mn-cs"/>
              </a:rPr>
              <a:t>③</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en-US" sz="1600" kern="1200" dirty="0">
                <a:solidFill>
                  <a:schemeClr val="tx1"/>
                </a:solidFill>
                <a:effectLst/>
                <a:latin typeface="微软雅黑" panose="020B0503020204020204" charset="-122"/>
                <a:ea typeface="微软雅黑" panose="020B0503020204020204" charset="-122"/>
                <a:cs typeface="+mn-cs"/>
              </a:rPr>
              <a:t>④</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 </a:t>
            </a:r>
            <a:r>
              <a:rPr lang="en-US" altLang="en-US" sz="1600" kern="1200" dirty="0">
                <a:solidFill>
                  <a:schemeClr val="tx1"/>
                </a:solidFill>
                <a:effectLst/>
                <a:latin typeface="微软雅黑" panose="020B0503020204020204" charset="-122"/>
                <a:ea typeface="微软雅黑" panose="020B0503020204020204" charset="-122"/>
                <a:cs typeface="+mn-cs"/>
              </a:rPr>
              <a:t>①</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历史伪梯度的</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零成本</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扰动估计</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FEDGLOSS </a:t>
            </a:r>
            <a:r>
              <a:rPr lang="zh-CN" altLang="en-US" sz="1600" kern="1200" dirty="0">
                <a:solidFill>
                  <a:schemeClr val="tx1"/>
                </a:solidFill>
                <a:effectLst/>
                <a:latin typeface="微软雅黑" panose="020B0503020204020204" charset="-122"/>
                <a:ea typeface="微软雅黑" panose="020B0503020204020204" charset="-122"/>
                <a:cs typeface="+mn-cs"/>
              </a:rPr>
              <a:t>的核心创新在于通过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时间换空间</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的思想解决通信瓶颈</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机制：算法在第</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轮不通过额外的客户端通信来计算当前梯度，而是直接利用上一轮</a:t>
            </a:r>
            <a:r>
              <a:rPr lang="en-US" altLang="zh-CN" sz="1600" kern="1200" dirty="0">
                <a:solidFill>
                  <a:schemeClr val="tx1"/>
                </a:solidFill>
                <a:effectLst/>
                <a:latin typeface="微软雅黑" panose="020B0503020204020204" charset="-122"/>
                <a:ea typeface="微软雅黑" panose="020B0503020204020204" charset="-122"/>
                <a:cs typeface="+mn-cs"/>
              </a:rPr>
              <a:t> () </a:t>
            </a:r>
            <a:r>
              <a:rPr lang="zh-CN" altLang="en-US" sz="1600" kern="1200" dirty="0">
                <a:solidFill>
                  <a:schemeClr val="tx1"/>
                </a:solidFill>
                <a:effectLst/>
                <a:latin typeface="微软雅黑" panose="020B0503020204020204" charset="-122"/>
                <a:ea typeface="微软雅黑" panose="020B0503020204020204" charset="-122"/>
                <a:cs typeface="+mn-cs"/>
              </a:rPr>
              <a:t>的全局伪梯度</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来估计当前的扰动方向</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直觉（</a:t>
            </a:r>
            <a:r>
              <a:rPr lang="en-US" altLang="zh-CN" sz="1600" kern="1200" dirty="0">
                <a:solidFill>
                  <a:schemeClr val="tx1"/>
                </a:solidFill>
                <a:effectLst/>
                <a:latin typeface="微软雅黑" panose="020B0503020204020204" charset="-122"/>
                <a:ea typeface="微软雅黑" panose="020B0503020204020204" charset="-122"/>
                <a:cs typeface="+mn-cs"/>
              </a:rPr>
              <a:t>Intuition</a:t>
            </a:r>
            <a:r>
              <a:rPr lang="zh-CN" altLang="en-US" sz="1600" kern="1200" dirty="0">
                <a:solidFill>
                  <a:schemeClr val="tx1"/>
                </a:solidFill>
                <a:effectLst/>
                <a:latin typeface="微软雅黑" panose="020B0503020204020204" charset="-122"/>
                <a:ea typeface="微软雅黑" panose="020B0503020204020204" charset="-122"/>
                <a:cs typeface="+mn-cs"/>
              </a:rPr>
              <a:t>）：这种方法利用了全局损失景观几何信息的连续性，从而引导全局优化向更平滑的区域迈进，而无需增加额外的通信轮次</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 </a:t>
            </a:r>
            <a:r>
              <a:rPr lang="en-US" altLang="en-US" sz="1600" kern="1200" dirty="0">
                <a:solidFill>
                  <a:schemeClr val="tx1"/>
                </a:solidFill>
                <a:effectLst/>
                <a:latin typeface="微软雅黑" panose="020B0503020204020204" charset="-122"/>
                <a:ea typeface="微软雅黑" panose="020B0503020204020204" charset="-122"/>
                <a:cs typeface="+mn-cs"/>
              </a:rPr>
              <a:t>②</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具体的数学更新流程</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论文通过公式</a:t>
            </a:r>
            <a:r>
              <a:rPr lang="en-US" altLang="zh-CN" sz="1600" kern="1200" dirty="0">
                <a:solidFill>
                  <a:schemeClr val="tx1"/>
                </a:solidFill>
                <a:effectLst/>
                <a:latin typeface="微软雅黑" panose="020B0503020204020204" charset="-122"/>
                <a:ea typeface="微软雅黑" panose="020B0503020204020204" charset="-122"/>
                <a:cs typeface="+mn-cs"/>
              </a:rPr>
              <a:t> (184-186) </a:t>
            </a:r>
            <a:r>
              <a:rPr lang="zh-CN" altLang="en-US" sz="1600" kern="1200" dirty="0">
                <a:solidFill>
                  <a:schemeClr val="tx1"/>
                </a:solidFill>
                <a:effectLst/>
                <a:latin typeface="微软雅黑" panose="020B0503020204020204" charset="-122"/>
                <a:ea typeface="微软雅黑" panose="020B0503020204020204" charset="-122"/>
                <a:cs typeface="+mn-cs"/>
              </a:rPr>
              <a:t>定义了服务器端的执行步骤：</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 </a:t>
            </a:r>
            <a:r>
              <a:rPr lang="zh-CN" altLang="en-US" sz="1600" kern="1200" dirty="0">
                <a:solidFill>
                  <a:schemeClr val="tx1"/>
                </a:solidFill>
                <a:effectLst/>
                <a:latin typeface="微软雅黑" panose="020B0503020204020204" charset="-122"/>
                <a:ea typeface="微软雅黑" panose="020B0503020204020204" charset="-122"/>
                <a:cs typeface="+mn-cs"/>
              </a:rPr>
              <a:t>扰动计算：</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2. </a:t>
            </a:r>
            <a:r>
              <a:rPr lang="zh-CN" altLang="en-US" sz="1600" kern="1200" dirty="0">
                <a:solidFill>
                  <a:schemeClr val="tx1"/>
                </a:solidFill>
                <a:effectLst/>
                <a:latin typeface="微软雅黑" panose="020B0503020204020204" charset="-122"/>
                <a:ea typeface="微软雅黑" panose="020B0503020204020204" charset="-122"/>
                <a:cs typeface="+mn-cs"/>
              </a:rPr>
              <a:t>扰动模型分发：服务器将扰动后的模型</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发送给选定的客户端集</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3. </a:t>
            </a:r>
            <a:r>
              <a:rPr lang="zh-CN" altLang="en-US" sz="1600" kern="1200" dirty="0">
                <a:solidFill>
                  <a:schemeClr val="tx1"/>
                </a:solidFill>
                <a:effectLst/>
                <a:latin typeface="微软雅黑" panose="020B0503020204020204" charset="-122"/>
                <a:ea typeface="微软雅黑" panose="020B0503020204020204" charset="-122"/>
                <a:cs typeface="+mn-cs"/>
              </a:rPr>
              <a:t>伪梯度聚合：服务器接收客户端在受扰动模型上训练后的更新，计算当前的全局伪梯度：</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4. </a:t>
            </a:r>
            <a:r>
              <a:rPr lang="zh-CN" altLang="en-US" sz="1600" kern="1200" dirty="0">
                <a:solidFill>
                  <a:schemeClr val="tx1"/>
                </a:solidFill>
                <a:effectLst/>
                <a:latin typeface="微软雅黑" panose="020B0503020204020204" charset="-122"/>
                <a:ea typeface="微软雅黑" panose="020B0503020204020204" charset="-122"/>
                <a:cs typeface="+mn-cs"/>
              </a:rPr>
              <a:t>最终更新：利用该伪梯度更新全局模型：</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 </a:t>
            </a:r>
            <a:r>
              <a:rPr lang="en-US" altLang="en-US" sz="1600" kern="1200" dirty="0">
                <a:solidFill>
                  <a:schemeClr val="tx1"/>
                </a:solidFill>
                <a:effectLst/>
                <a:latin typeface="微软雅黑" panose="020B0503020204020204" charset="-122"/>
                <a:ea typeface="微软雅黑" panose="020B0503020204020204" charset="-122"/>
                <a:cs typeface="+mn-cs"/>
              </a:rPr>
              <a:t>③</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本地优化器的解耦与灵活性</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与之前的研究相比，</a:t>
            </a:r>
            <a:r>
              <a:rPr lang="en-US" altLang="zh-CN" sz="1600" kern="1200" dirty="0">
                <a:solidFill>
                  <a:schemeClr val="tx1"/>
                </a:solidFill>
                <a:effectLst/>
                <a:latin typeface="微软雅黑" panose="020B0503020204020204" charset="-122"/>
                <a:ea typeface="微软雅黑" panose="020B0503020204020204" charset="-122"/>
                <a:cs typeface="+mn-cs"/>
              </a:rPr>
              <a:t>FEDGLOSS </a:t>
            </a:r>
            <a:r>
              <a:rPr lang="zh-CN" altLang="en-US" sz="1600" kern="1200" dirty="0">
                <a:solidFill>
                  <a:schemeClr val="tx1"/>
                </a:solidFill>
                <a:effectLst/>
                <a:latin typeface="微软雅黑" panose="020B0503020204020204" charset="-122"/>
                <a:ea typeface="微软雅黑" panose="020B0503020204020204" charset="-122"/>
                <a:cs typeface="+mn-cs"/>
              </a:rPr>
              <a:t>在架构上具有更高的通用性</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优化器无关性：</a:t>
            </a:r>
            <a:r>
              <a:rPr lang="en-US" altLang="zh-CN" sz="1600" kern="1200" dirty="0">
                <a:solidFill>
                  <a:schemeClr val="tx1"/>
                </a:solidFill>
                <a:effectLst/>
                <a:latin typeface="微软雅黑" panose="020B0503020204020204" charset="-122"/>
                <a:ea typeface="微软雅黑" panose="020B0503020204020204" charset="-122"/>
                <a:cs typeface="+mn-cs"/>
              </a:rPr>
              <a:t>FEDGLOSS </a:t>
            </a:r>
            <a:r>
              <a:rPr lang="zh-CN" altLang="en-US" sz="1600" kern="1200" dirty="0">
                <a:solidFill>
                  <a:schemeClr val="tx1"/>
                </a:solidFill>
                <a:effectLst/>
                <a:latin typeface="微软雅黑" panose="020B0503020204020204" charset="-122"/>
                <a:ea typeface="微软雅黑" panose="020B0503020204020204" charset="-122"/>
                <a:cs typeface="+mn-cs"/>
              </a:rPr>
              <a:t>允许客户端使用任何本地优化器（如标准</a:t>
            </a:r>
            <a:r>
              <a:rPr lang="en-US" altLang="zh-CN" sz="1600" kern="1200" dirty="0">
                <a:solidFill>
                  <a:schemeClr val="tx1"/>
                </a:solidFill>
                <a:effectLst/>
                <a:latin typeface="微软雅黑" panose="020B0503020204020204" charset="-122"/>
                <a:ea typeface="微软雅黑" panose="020B0503020204020204" charset="-122"/>
                <a:cs typeface="+mn-cs"/>
              </a:rPr>
              <a:t> SGD </a:t>
            </a:r>
            <a:r>
              <a:rPr lang="zh-CN" altLang="en-US" sz="1600" kern="1200" dirty="0">
                <a:solidFill>
                  <a:schemeClr val="tx1"/>
                </a:solidFill>
                <a:effectLst/>
                <a:latin typeface="微软雅黑" panose="020B0503020204020204" charset="-122"/>
                <a:ea typeface="微软雅黑" panose="020B0503020204020204" charset="-122"/>
                <a:cs typeface="+mn-cs"/>
              </a:rPr>
              <a:t>或</a:t>
            </a:r>
            <a:r>
              <a:rPr lang="en-US" altLang="zh-CN" sz="1600" kern="1200" dirty="0">
                <a:solidFill>
                  <a:schemeClr val="tx1"/>
                </a:solidFill>
                <a:effectLst/>
                <a:latin typeface="微软雅黑" panose="020B0503020204020204" charset="-122"/>
                <a:ea typeface="微软雅黑" panose="020B0503020204020204" charset="-122"/>
                <a:cs typeface="+mn-cs"/>
              </a:rPr>
              <a:t> SAM</a:t>
            </a:r>
            <a:r>
              <a:rPr lang="zh-CN" altLang="en-US" sz="1600" kern="1200" dirty="0">
                <a:solidFill>
                  <a:schemeClr val="tx1"/>
                </a:solidFill>
                <a:effectLst/>
                <a:latin typeface="微软雅黑" panose="020B0503020204020204" charset="-122"/>
                <a:ea typeface="微软雅黑" panose="020B0503020204020204" charset="-122"/>
                <a:cs typeface="+mn-cs"/>
              </a:rPr>
              <a:t>）进行训练</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计算成本可控：这意味着本地计算开销可以根据具体需求进行调整，而不像</a:t>
            </a:r>
            <a:r>
              <a:rPr lang="en-US" altLang="zh-CN" sz="1600" kern="1200" dirty="0">
                <a:solidFill>
                  <a:schemeClr val="tx1"/>
                </a:solidFill>
                <a:effectLst/>
                <a:latin typeface="微软雅黑" panose="020B0503020204020204" charset="-122"/>
                <a:ea typeface="微软雅黑" panose="020B0503020204020204" charset="-122"/>
                <a:cs typeface="+mn-cs"/>
              </a:rPr>
              <a:t> FEDSAM </a:t>
            </a:r>
            <a:r>
              <a:rPr lang="zh-CN" altLang="en-US" sz="1600" kern="1200" dirty="0">
                <a:solidFill>
                  <a:schemeClr val="tx1"/>
                </a:solidFill>
                <a:effectLst/>
                <a:latin typeface="微软雅黑" panose="020B0503020204020204" charset="-122"/>
                <a:ea typeface="微软雅黑" panose="020B0503020204020204" charset="-122"/>
                <a:cs typeface="+mn-cs"/>
              </a:rPr>
              <a:t>等方法强制要求客户端执行两次前向</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后向传播（</a:t>
            </a:r>
            <a:r>
              <a:rPr lang="en-US" altLang="zh-CN" sz="1600" kern="1200" dirty="0">
                <a:solidFill>
                  <a:schemeClr val="tx1"/>
                </a:solidFill>
                <a:effectLst/>
                <a:latin typeface="微软雅黑" panose="020B0503020204020204" charset="-122"/>
                <a:ea typeface="微软雅黑" panose="020B0503020204020204" charset="-122"/>
                <a:cs typeface="+mn-cs"/>
              </a:rPr>
              <a:t>SAM </a:t>
            </a:r>
            <a:r>
              <a:rPr lang="zh-CN" altLang="en-US" sz="1600" kern="1200" dirty="0">
                <a:solidFill>
                  <a:schemeClr val="tx1"/>
                </a:solidFill>
                <a:effectLst/>
                <a:latin typeface="微软雅黑" panose="020B0503020204020204" charset="-122"/>
                <a:ea typeface="微软雅黑" panose="020B0503020204020204" charset="-122"/>
                <a:cs typeface="+mn-cs"/>
              </a:rPr>
              <a:t>优化）</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 </a:t>
            </a:r>
            <a:r>
              <a:rPr lang="en-US" altLang="en-US" sz="1600" kern="1200" dirty="0">
                <a:solidFill>
                  <a:schemeClr val="tx1"/>
                </a:solidFill>
                <a:effectLst/>
                <a:latin typeface="微软雅黑" panose="020B0503020204020204" charset="-122"/>
                <a:ea typeface="微软雅黑" panose="020B0503020204020204" charset="-122"/>
                <a:cs typeface="+mn-cs"/>
              </a:rPr>
              <a:t>④</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通信效率的极致优化</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这是该算法最显著的工程优势</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保持</a:t>
            </a:r>
            <a:r>
              <a:rPr lang="en-US" altLang="zh-CN" sz="1600" kern="1200" dirty="0">
                <a:solidFill>
                  <a:schemeClr val="tx1"/>
                </a:solidFill>
                <a:effectLst/>
                <a:latin typeface="微软雅黑" panose="020B0503020204020204" charset="-122"/>
                <a:ea typeface="微软雅黑" panose="020B0503020204020204" charset="-122"/>
                <a:cs typeface="+mn-cs"/>
              </a:rPr>
              <a:t> 1x </a:t>
            </a:r>
            <a:r>
              <a:rPr lang="zh-CN" altLang="en-US" sz="1600" kern="1200" dirty="0">
                <a:solidFill>
                  <a:schemeClr val="tx1"/>
                </a:solidFill>
                <a:effectLst/>
                <a:latin typeface="微软雅黑" panose="020B0503020204020204" charset="-122"/>
                <a:ea typeface="微软雅黑" panose="020B0503020204020204" charset="-122"/>
                <a:cs typeface="+mn-cs"/>
              </a:rPr>
              <a:t>通信复杂度：通过梯度近似技术，</a:t>
            </a:r>
            <a:r>
              <a:rPr lang="en-US" altLang="zh-CN" sz="1600" kern="1200" dirty="0">
                <a:solidFill>
                  <a:schemeClr val="tx1"/>
                </a:solidFill>
                <a:effectLst/>
                <a:latin typeface="微软雅黑" panose="020B0503020204020204" charset="-122"/>
                <a:ea typeface="微软雅黑" panose="020B0503020204020204" charset="-122"/>
                <a:cs typeface="+mn-cs"/>
              </a:rPr>
              <a:t>FEDGLOSS </a:t>
            </a:r>
            <a:r>
              <a:rPr lang="zh-CN" altLang="en-US" sz="1600" kern="1200" dirty="0">
                <a:solidFill>
                  <a:schemeClr val="tx1"/>
                </a:solidFill>
                <a:effectLst/>
                <a:latin typeface="微软雅黑" panose="020B0503020204020204" charset="-122"/>
                <a:ea typeface="微软雅黑" panose="020B0503020204020204" charset="-122"/>
                <a:cs typeface="+mn-cs"/>
              </a:rPr>
              <a:t>成功在保持与标准</a:t>
            </a:r>
            <a:r>
              <a:rPr lang="en-US" altLang="zh-CN" sz="1600" kern="1200" dirty="0">
                <a:solidFill>
                  <a:schemeClr val="tx1"/>
                </a:solidFill>
                <a:effectLst/>
                <a:latin typeface="微软雅黑" panose="020B0503020204020204" charset="-122"/>
                <a:ea typeface="微软雅黑" panose="020B0503020204020204" charset="-122"/>
                <a:cs typeface="+mn-cs"/>
              </a:rPr>
              <a:t> FedAvg </a:t>
            </a:r>
            <a:r>
              <a:rPr lang="zh-CN" altLang="en-US" sz="1600" kern="1200" dirty="0">
                <a:solidFill>
                  <a:schemeClr val="tx1"/>
                </a:solidFill>
                <a:effectLst/>
                <a:latin typeface="微软雅黑" panose="020B0503020204020204" charset="-122"/>
                <a:ea typeface="微软雅黑" panose="020B0503020204020204" charset="-122"/>
                <a:cs typeface="+mn-cs"/>
              </a:rPr>
              <a:t>相同通信量的前提下，实现了对全局平滑度的优化</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对比优势：相比之下，</a:t>
            </a:r>
            <a:r>
              <a:rPr lang="en-US" altLang="zh-CN" sz="1600" kern="1200" dirty="0">
                <a:solidFill>
                  <a:schemeClr val="tx1"/>
                </a:solidFill>
                <a:effectLst/>
                <a:latin typeface="微软雅黑" panose="020B0503020204020204" charset="-122"/>
                <a:ea typeface="微软雅黑" panose="020B0503020204020204" charset="-122"/>
                <a:cs typeface="+mn-cs"/>
              </a:rPr>
              <a:t>FEDSMOO </a:t>
            </a:r>
            <a:r>
              <a:rPr lang="zh-CN" altLang="en-US" sz="1600" kern="1200" dirty="0">
                <a:solidFill>
                  <a:schemeClr val="tx1"/>
                </a:solidFill>
                <a:effectLst/>
                <a:latin typeface="微软雅黑" panose="020B0503020204020204" charset="-122"/>
                <a:ea typeface="微软雅黑" panose="020B0503020204020204" charset="-122"/>
                <a:cs typeface="+mn-cs"/>
              </a:rPr>
              <a:t>需要在每一轮中传输额外的参数</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，导致消息大小翻倍，而</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完全避免了这种开销</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您可以继续了解：</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为了保证上述</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历史梯度近似</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的准确性，论文在第</a:t>
            </a:r>
            <a:r>
              <a:rPr lang="en-US" altLang="zh-CN" sz="1600" kern="1200" dirty="0">
                <a:solidFill>
                  <a:schemeClr val="tx1"/>
                </a:solidFill>
                <a:effectLst/>
                <a:latin typeface="微软雅黑" panose="020B0503020204020204" charset="-122"/>
                <a:ea typeface="微软雅黑" panose="020B0503020204020204" charset="-122"/>
                <a:cs typeface="+mn-cs"/>
              </a:rPr>
              <a:t> 5.2.1 </a:t>
            </a:r>
            <a:r>
              <a:rPr lang="zh-CN" altLang="en-US" sz="1600" kern="1200" dirty="0">
                <a:solidFill>
                  <a:schemeClr val="tx1"/>
                </a:solidFill>
                <a:effectLst/>
                <a:latin typeface="微软雅黑" panose="020B0503020204020204" charset="-122"/>
                <a:ea typeface="微软雅黑" panose="020B0503020204020204" charset="-122"/>
                <a:cs typeface="+mn-cs"/>
              </a:rPr>
              <a:t>节引入了</a:t>
            </a:r>
            <a:r>
              <a:rPr lang="en-US" altLang="zh-CN" sz="1600" kern="1200" dirty="0">
                <a:solidFill>
                  <a:schemeClr val="tx1"/>
                </a:solidFill>
                <a:effectLst/>
                <a:latin typeface="微软雅黑" panose="020B0503020204020204" charset="-122"/>
                <a:ea typeface="微软雅黑" panose="020B0503020204020204" charset="-122"/>
                <a:cs typeface="+mn-cs"/>
              </a:rPr>
              <a:t> ADMM</a:t>
            </a:r>
            <a:r>
              <a:rPr lang="zh-CN" altLang="en-US" sz="1600" kern="1200" dirty="0">
                <a:solidFill>
                  <a:schemeClr val="tx1"/>
                </a:solidFill>
                <a:effectLst/>
                <a:latin typeface="微软雅黑" panose="020B0503020204020204" charset="-122"/>
                <a:ea typeface="微软雅黑" panose="020B0503020204020204" charset="-122"/>
                <a:cs typeface="+mn-cs"/>
              </a:rPr>
              <a:t>。需要我为您解读</a:t>
            </a:r>
            <a:r>
              <a:rPr lang="en-US" altLang="zh-CN" sz="1600" kern="1200" dirty="0">
                <a:solidFill>
                  <a:schemeClr val="tx1"/>
                </a:solidFill>
                <a:effectLst/>
                <a:latin typeface="微软雅黑" panose="020B0503020204020204" charset="-122"/>
                <a:ea typeface="微软雅黑" panose="020B0503020204020204" charset="-122"/>
                <a:cs typeface="+mn-cs"/>
              </a:rPr>
              <a:t> ADMM </a:t>
            </a:r>
            <a:r>
              <a:rPr lang="zh-CN" altLang="en-US" sz="1600" kern="1200" dirty="0">
                <a:solidFill>
                  <a:schemeClr val="tx1"/>
                </a:solidFill>
                <a:effectLst/>
                <a:latin typeface="微软雅黑" panose="020B0503020204020204" charset="-122"/>
                <a:ea typeface="微软雅黑" panose="020B0503020204020204" charset="-122"/>
                <a:cs typeface="+mn-cs"/>
              </a:rPr>
              <a:t>如何通过提升更新方向的一致性来减小估计误差吗</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“Figure 3 </a:t>
            </a:r>
            <a:r>
              <a:rPr lang="zh-CN" altLang="en-US" sz="1600" kern="1200" dirty="0">
                <a:solidFill>
                  <a:schemeClr val="tx1"/>
                </a:solidFill>
                <a:effectLst/>
                <a:latin typeface="微软雅黑" panose="020B0503020204020204" charset="-122"/>
                <a:ea typeface="微软雅黑" panose="020B0503020204020204" charset="-122"/>
                <a:cs typeface="+mn-cs"/>
              </a:rPr>
              <a:t>展示了</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的</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借时方案</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它通过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借用</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上一轮的梯度方向来确定这一轮的扰动，从而在不增加任何比特传输（保持</a:t>
            </a:r>
            <a:r>
              <a:rPr lang="en-US" altLang="zh-CN" sz="1600" kern="1200" dirty="0">
                <a:solidFill>
                  <a:schemeClr val="tx1"/>
                </a:solidFill>
                <a:effectLst/>
                <a:latin typeface="微软雅黑" panose="020B0503020204020204" charset="-122"/>
                <a:ea typeface="微软雅黑" panose="020B0503020204020204" charset="-122"/>
                <a:cs typeface="+mn-cs"/>
              </a:rPr>
              <a:t> 1x </a:t>
            </a:r>
            <a:r>
              <a:rPr lang="zh-CN" altLang="en-US" sz="1600" kern="1200" dirty="0">
                <a:solidFill>
                  <a:schemeClr val="tx1"/>
                </a:solidFill>
                <a:effectLst/>
                <a:latin typeface="微软雅黑" panose="020B0503020204020204" charset="-122"/>
                <a:ea typeface="微软雅黑" panose="020B0503020204020204" charset="-122"/>
                <a:cs typeface="+mn-cs"/>
              </a:rPr>
              <a:t>通信成本）的前提下，实现了原本需要两次通信才能完成的全局锐度优化。</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论文中的</a:t>
            </a:r>
            <a:r>
              <a:rPr lang="en-US" altLang="zh-CN" sz="1600" kern="1200" dirty="0">
                <a:solidFill>
                  <a:schemeClr val="tx1"/>
                </a:solidFill>
                <a:effectLst/>
                <a:latin typeface="微软雅黑" panose="020B0503020204020204" charset="-122"/>
                <a:ea typeface="微软雅黑" panose="020B0503020204020204" charset="-122"/>
                <a:cs typeface="+mn-cs"/>
              </a:rPr>
              <a:t> Figure 3</a:t>
            </a:r>
            <a:r>
              <a:rPr lang="zh-CN" altLang="en-US" sz="1600" kern="1200" dirty="0">
                <a:solidFill>
                  <a:schemeClr val="tx1"/>
                </a:solidFill>
                <a:effectLst/>
                <a:latin typeface="微软雅黑" panose="020B0503020204020204" charset="-122"/>
                <a:ea typeface="微软雅黑" panose="020B0503020204020204" charset="-122"/>
                <a:cs typeface="+mn-cs"/>
              </a:rPr>
              <a:t>（第</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页）是</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算法流程的核心示意图。它直观地展示了该算法如何利用历史信息在不需要额外通信的情况下，引导全局模型向平滑区域（</a:t>
            </a:r>
            <a:r>
              <a:rPr lang="en-US" altLang="zh-CN" sz="1600" kern="1200" dirty="0">
                <a:solidFill>
                  <a:schemeClr val="tx1"/>
                </a:solidFill>
                <a:effectLst/>
                <a:latin typeface="微软雅黑" panose="020B0503020204020204" charset="-122"/>
                <a:ea typeface="微软雅黑" panose="020B0503020204020204" charset="-122"/>
                <a:cs typeface="+mn-cs"/>
              </a:rPr>
              <a:t>Flat Region</a:t>
            </a:r>
            <a:r>
              <a:rPr lang="zh-CN" altLang="en-US" sz="1600" kern="1200" dirty="0">
                <a:solidFill>
                  <a:schemeClr val="tx1"/>
                </a:solidFill>
                <a:effectLst/>
                <a:latin typeface="微软雅黑" panose="020B0503020204020204" charset="-122"/>
                <a:ea typeface="微软雅黑" panose="020B0503020204020204" charset="-122"/>
                <a:cs typeface="+mn-cs"/>
              </a:rPr>
              <a:t>）收敛。</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 </a:t>
            </a:r>
            <a:r>
              <a:rPr lang="zh-CN" altLang="en-US" sz="1600" kern="1200" dirty="0">
                <a:solidFill>
                  <a:schemeClr val="tx1"/>
                </a:solidFill>
                <a:effectLst/>
                <a:latin typeface="微软雅黑" panose="020B0503020204020204" charset="-122"/>
                <a:ea typeface="微软雅黑" panose="020B0503020204020204" charset="-122"/>
                <a:cs typeface="+mn-cs"/>
              </a:rPr>
              <a:t>核心流程示意</a:t>
            </a:r>
            <a:r>
              <a:rPr lang="en-US" altLang="zh-CN" sz="1600" kern="1200" dirty="0">
                <a:solidFill>
                  <a:schemeClr val="tx1"/>
                </a:solidFill>
                <a:effectLst/>
                <a:latin typeface="微软雅黑" panose="020B0503020204020204" charset="-122"/>
                <a:ea typeface="微软雅黑" panose="020B0503020204020204" charset="-122"/>
                <a:cs typeface="+mn-cs"/>
              </a:rPr>
              <a:t>Figure 3 </a:t>
            </a:r>
            <a:r>
              <a:rPr lang="zh-CN" altLang="en-US" sz="1600" kern="1200" dirty="0">
                <a:solidFill>
                  <a:schemeClr val="tx1"/>
                </a:solidFill>
                <a:effectLst/>
                <a:latin typeface="微软雅黑" panose="020B0503020204020204" charset="-122"/>
                <a:ea typeface="微软雅黑" panose="020B0503020204020204" charset="-122"/>
                <a:cs typeface="+mn-cs"/>
              </a:rPr>
              <a:t>描绘了从第</a:t>
            </a:r>
            <a:r>
              <a:rPr lang="en-US" altLang="zh-CN" sz="1600" kern="1200" dirty="0">
                <a:solidFill>
                  <a:schemeClr val="tx1"/>
                </a:solidFill>
                <a:effectLst/>
                <a:latin typeface="微软雅黑" panose="020B0503020204020204" charset="-122"/>
                <a:ea typeface="微软雅黑" panose="020B0503020204020204" charset="-122"/>
                <a:cs typeface="+mn-cs"/>
              </a:rPr>
              <a:t> $t$ </a:t>
            </a:r>
            <a:r>
              <a:rPr lang="zh-CN" altLang="en-US" sz="1600" kern="1200" dirty="0">
                <a:solidFill>
                  <a:schemeClr val="tx1"/>
                </a:solidFill>
                <a:effectLst/>
                <a:latin typeface="微软雅黑" panose="020B0503020204020204" charset="-122"/>
                <a:ea typeface="微软雅黑" panose="020B0503020204020204" charset="-122"/>
                <a:cs typeface="+mn-cs"/>
              </a:rPr>
              <a:t>轮模型</a:t>
            </a:r>
            <a:r>
              <a:rPr lang="en-US" altLang="zh-CN" sz="1600" kern="1200" dirty="0">
                <a:solidFill>
                  <a:schemeClr val="tx1"/>
                </a:solidFill>
                <a:effectLst/>
                <a:latin typeface="微软雅黑" panose="020B0503020204020204" charset="-122"/>
                <a:ea typeface="微软雅黑" panose="020B0503020204020204" charset="-122"/>
                <a:cs typeface="+mn-cs"/>
              </a:rPr>
              <a:t> $w^t$ </a:t>
            </a:r>
            <a:r>
              <a:rPr lang="zh-CN" altLang="en-US" sz="1600" kern="1200" dirty="0">
                <a:solidFill>
                  <a:schemeClr val="tx1"/>
                </a:solidFill>
                <a:effectLst/>
                <a:latin typeface="微软雅黑" panose="020B0503020204020204" charset="-122"/>
                <a:ea typeface="微软雅黑" panose="020B0503020204020204" charset="-122"/>
                <a:cs typeface="+mn-cs"/>
              </a:rPr>
              <a:t>到第</a:t>
            </a:r>
            <a:r>
              <a:rPr lang="en-US" altLang="zh-CN" sz="1600" kern="1200" dirty="0">
                <a:solidFill>
                  <a:schemeClr val="tx1"/>
                </a:solidFill>
                <a:effectLst/>
                <a:latin typeface="微软雅黑" panose="020B0503020204020204" charset="-122"/>
                <a:ea typeface="微软雅黑" panose="020B0503020204020204" charset="-122"/>
                <a:cs typeface="+mn-cs"/>
              </a:rPr>
              <a:t> $t+1$ </a:t>
            </a:r>
            <a:r>
              <a:rPr lang="zh-CN" altLang="en-US" sz="1600" kern="1200" dirty="0">
                <a:solidFill>
                  <a:schemeClr val="tx1"/>
                </a:solidFill>
                <a:effectLst/>
                <a:latin typeface="微软雅黑" panose="020B0503020204020204" charset="-122"/>
                <a:ea typeface="微软雅黑" panose="020B0503020204020204" charset="-122"/>
                <a:cs typeface="+mn-cs"/>
              </a:rPr>
              <a:t>轮模型</a:t>
            </a:r>
            <a:r>
              <a:rPr lang="en-US" altLang="zh-CN" sz="1600" kern="1200" dirty="0">
                <a:solidFill>
                  <a:schemeClr val="tx1"/>
                </a:solidFill>
                <a:effectLst/>
                <a:latin typeface="微软雅黑" panose="020B0503020204020204" charset="-122"/>
                <a:ea typeface="微软雅黑" panose="020B0503020204020204" charset="-122"/>
                <a:cs typeface="+mn-cs"/>
              </a:rPr>
              <a:t> $w^{t+1}$ </a:t>
            </a:r>
            <a:r>
              <a:rPr lang="zh-CN" altLang="en-US" sz="1600" kern="1200" dirty="0">
                <a:solidFill>
                  <a:schemeClr val="tx1"/>
                </a:solidFill>
                <a:effectLst/>
                <a:latin typeface="微软雅黑" panose="020B0503020204020204" charset="-122"/>
                <a:ea typeface="微软雅黑" panose="020B0503020204020204" charset="-122"/>
                <a:cs typeface="+mn-cs"/>
              </a:rPr>
              <a:t>的演进过程</a:t>
            </a:r>
            <a:r>
              <a:rPr lang="en-US" altLang="zh-CN" sz="1600" kern="1200" dirty="0">
                <a:solidFill>
                  <a:schemeClr val="tx1"/>
                </a:solidFill>
                <a:effectLst/>
                <a:latin typeface="微软雅黑" panose="020B0503020204020204" charset="-122"/>
                <a:ea typeface="微软雅黑" panose="020B0503020204020204" charset="-122"/>
                <a:cs typeface="+mn-cs"/>
              </a:rPr>
              <a:t> 11</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模型扰动（</a:t>
            </a:r>
            <a:r>
              <a:rPr lang="en-US" altLang="zh-CN" sz="1600" kern="1200" dirty="0">
                <a:solidFill>
                  <a:schemeClr val="tx1"/>
                </a:solidFill>
                <a:effectLst/>
                <a:latin typeface="微软雅黑" panose="020B0503020204020204" charset="-122"/>
                <a:ea typeface="微软雅黑" panose="020B0503020204020204" charset="-122"/>
                <a:cs typeface="+mn-cs"/>
              </a:rPr>
              <a:t>Perturbation</a:t>
            </a:r>
            <a:r>
              <a:rPr lang="zh-CN" altLang="en-US" sz="1600" kern="1200" dirty="0">
                <a:solidFill>
                  <a:schemeClr val="tx1"/>
                </a:solidFill>
                <a:effectLst/>
                <a:latin typeface="微软雅黑" panose="020B0503020204020204" charset="-122"/>
                <a:ea typeface="微软雅黑" panose="020B0503020204020204" charset="-122"/>
                <a:cs typeface="+mn-cs"/>
              </a:rPr>
              <a:t>）：模型</a:t>
            </a:r>
            <a:r>
              <a:rPr lang="en-US" altLang="zh-CN" sz="1600" kern="1200" dirty="0">
                <a:solidFill>
                  <a:schemeClr val="tx1"/>
                </a:solidFill>
                <a:effectLst/>
                <a:latin typeface="微软雅黑" panose="020B0503020204020204" charset="-122"/>
                <a:ea typeface="微软雅黑" panose="020B0503020204020204" charset="-122"/>
                <a:cs typeface="+mn-cs"/>
              </a:rPr>
              <a:t> $w^t$ </a:t>
            </a:r>
            <a:r>
              <a:rPr lang="zh-CN" altLang="en-US" sz="1600" kern="1200" dirty="0">
                <a:solidFill>
                  <a:schemeClr val="tx1"/>
                </a:solidFill>
                <a:effectLst/>
                <a:latin typeface="微软雅黑" panose="020B0503020204020204" charset="-122"/>
                <a:ea typeface="微软雅黑" panose="020B0503020204020204" charset="-122"/>
                <a:cs typeface="+mn-cs"/>
              </a:rPr>
              <a:t>首先沿着由上一轮伪梯度</a:t>
            </a:r>
            <a:r>
              <a:rPr lang="en-US" altLang="zh-CN" sz="1600" kern="1200" dirty="0">
                <a:solidFill>
                  <a:schemeClr val="tx1"/>
                </a:solidFill>
                <a:effectLst/>
                <a:latin typeface="微软雅黑" panose="020B0503020204020204" charset="-122"/>
                <a:ea typeface="微软雅黑" panose="020B0503020204020204" charset="-122"/>
                <a:cs typeface="+mn-cs"/>
              </a:rPr>
              <a:t> $\Delta_{w}^{t-1}$ </a:t>
            </a:r>
            <a:r>
              <a:rPr lang="zh-CN" altLang="en-US" sz="1600" kern="1200" dirty="0">
                <a:solidFill>
                  <a:schemeClr val="tx1"/>
                </a:solidFill>
                <a:effectLst/>
                <a:latin typeface="微软雅黑" panose="020B0503020204020204" charset="-122"/>
                <a:ea typeface="微软雅黑" panose="020B0503020204020204" charset="-122"/>
                <a:cs typeface="+mn-cs"/>
              </a:rPr>
              <a:t>定义的方向进行扰动</a:t>
            </a:r>
            <a:r>
              <a:rPr lang="en-US" altLang="zh-CN" sz="1600" kern="1200" dirty="0">
                <a:solidFill>
                  <a:schemeClr val="tx1"/>
                </a:solidFill>
                <a:effectLst/>
                <a:latin typeface="微软雅黑" panose="020B0503020204020204" charset="-122"/>
                <a:ea typeface="微软雅黑" panose="020B0503020204020204" charset="-122"/>
                <a:cs typeface="+mn-cs"/>
              </a:rPr>
              <a:t> 22</a:t>
            </a:r>
            <a:r>
              <a:rPr lang="zh-CN" altLang="en-US" sz="1600" kern="1200" dirty="0">
                <a:solidFill>
                  <a:schemeClr val="tx1"/>
                </a:solidFill>
                <a:effectLst/>
                <a:latin typeface="微软雅黑" panose="020B0503020204020204" charset="-122"/>
                <a:ea typeface="微软雅黑" panose="020B0503020204020204" charset="-122"/>
                <a:cs typeface="+mn-cs"/>
              </a:rPr>
              <a:t>。扰动公式：图示中的计算公式为</a:t>
            </a:r>
            <a:r>
              <a:rPr lang="en-US" altLang="zh-CN" sz="1600" kern="1200" dirty="0">
                <a:solidFill>
                  <a:schemeClr val="tx1"/>
                </a:solidFill>
                <a:effectLst/>
                <a:latin typeface="微软雅黑" panose="020B0503020204020204" charset="-122"/>
                <a:ea typeface="微软雅黑" panose="020B0503020204020204" charset="-122"/>
                <a:cs typeface="+mn-cs"/>
              </a:rPr>
              <a:t> $w^{t}+\overline{\epsilon}^{t}=w^{t}+\rho\frac{\Delta_{w}^{t-1}}{||\Delta_{w}^{t-1}||}$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锐度感知更新：图中虚线代表</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锐度感知方向</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Sharpness-aware direction</a:t>
            </a:r>
            <a:r>
              <a:rPr lang="zh-CN" altLang="en-US" sz="1600" kern="1200" dirty="0">
                <a:solidFill>
                  <a:schemeClr val="tx1"/>
                </a:solidFill>
                <a:effectLst/>
                <a:latin typeface="微软雅黑" panose="020B0503020204020204" charset="-122"/>
                <a:ea typeface="微软雅黑" panose="020B0503020204020204" charset="-122"/>
                <a:cs typeface="+mn-cs"/>
              </a:rPr>
              <a:t>），实线则代表最终的更新路径</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。最终模型更新为</a:t>
            </a:r>
            <a:r>
              <a:rPr lang="en-US" altLang="zh-CN" sz="1600" kern="1200" dirty="0">
                <a:solidFill>
                  <a:schemeClr val="tx1"/>
                </a:solidFill>
                <a:effectLst/>
                <a:latin typeface="微软雅黑" panose="020B0503020204020204" charset="-122"/>
                <a:ea typeface="微软雅黑" panose="020B0503020204020204" charset="-122"/>
                <a:cs typeface="+mn-cs"/>
              </a:rPr>
              <a:t> $w^{t+1} = w^{t} - \eta_{s}\overline{\Delta}_{w}^{t}$ 5</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Figure 3 </a:t>
            </a:r>
            <a:r>
              <a:rPr lang="zh-CN" altLang="en-US" sz="1600" kern="1200" dirty="0">
                <a:solidFill>
                  <a:schemeClr val="tx1"/>
                </a:solidFill>
                <a:effectLst/>
                <a:latin typeface="微软雅黑" panose="020B0503020204020204" charset="-122"/>
                <a:ea typeface="微软雅黑" panose="020B0503020204020204" charset="-122"/>
                <a:cs typeface="+mn-cs"/>
              </a:rPr>
              <a:t>解释了</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如何解决</a:t>
            </a:r>
            <a:r>
              <a:rPr lang="en-US" altLang="zh-CN" sz="1600" kern="1200" dirty="0">
                <a:solidFill>
                  <a:schemeClr val="tx1"/>
                </a:solidFill>
                <a:effectLst/>
                <a:latin typeface="微软雅黑" panose="020B0503020204020204" charset="-122"/>
                <a:ea typeface="微软雅黑" panose="020B0503020204020204" charset="-122"/>
                <a:cs typeface="+mn-cs"/>
              </a:rPr>
              <a:t> SAM </a:t>
            </a:r>
            <a:r>
              <a:rPr lang="zh-CN" altLang="en-US" sz="1600" kern="1200" dirty="0">
                <a:solidFill>
                  <a:schemeClr val="tx1"/>
                </a:solidFill>
                <a:effectLst/>
                <a:latin typeface="微软雅黑" panose="020B0503020204020204" charset="-122"/>
                <a:ea typeface="微软雅黑" panose="020B0503020204020204" charset="-122"/>
                <a:cs typeface="+mn-cs"/>
              </a:rPr>
              <a:t>在联邦学习中通信开销大的问题：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避免额外通信：标准</a:t>
            </a:r>
            <a:r>
              <a:rPr lang="en-US" altLang="zh-CN" sz="1600" kern="1200" dirty="0">
                <a:solidFill>
                  <a:schemeClr val="tx1"/>
                </a:solidFill>
                <a:effectLst/>
                <a:latin typeface="微软雅黑" panose="020B0503020204020204" charset="-122"/>
                <a:ea typeface="微软雅黑" panose="020B0503020204020204" charset="-122"/>
                <a:cs typeface="+mn-cs"/>
              </a:rPr>
              <a:t> SAM </a:t>
            </a:r>
            <a:r>
              <a:rPr lang="zh-CN" altLang="en-US" sz="1600" kern="1200" dirty="0">
                <a:solidFill>
                  <a:schemeClr val="tx1"/>
                </a:solidFill>
                <a:effectLst/>
                <a:latin typeface="微软雅黑" panose="020B0503020204020204" charset="-122"/>
                <a:ea typeface="微软雅黑" panose="020B0503020204020204" charset="-122"/>
                <a:cs typeface="+mn-cs"/>
              </a:rPr>
              <a:t>需要先在当前点计算梯度以确定扰动方向，这通常需要一次额外的客户端</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服务器交换。</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梯度近似：图中显示</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直接使用前一轮的伪梯度</a:t>
            </a:r>
            <a:r>
              <a:rPr lang="en-US" altLang="zh-CN" sz="1600" kern="1200" dirty="0">
                <a:solidFill>
                  <a:schemeClr val="tx1"/>
                </a:solidFill>
                <a:effectLst/>
                <a:latin typeface="微软雅黑" panose="020B0503020204020204" charset="-122"/>
                <a:ea typeface="微软雅黑" panose="020B0503020204020204" charset="-122"/>
                <a:cs typeface="+mn-cs"/>
              </a:rPr>
              <a:t> $\Delta_{w}^{t-1}$ </a:t>
            </a:r>
            <a:r>
              <a:rPr lang="zh-CN" altLang="en-US" sz="1600" kern="1200" dirty="0">
                <a:solidFill>
                  <a:schemeClr val="tx1"/>
                </a:solidFill>
                <a:effectLst/>
                <a:latin typeface="微软雅黑" panose="020B0503020204020204" charset="-122"/>
                <a:ea typeface="微软雅黑" panose="020B0503020204020204" charset="-122"/>
                <a:cs typeface="+mn-cs"/>
              </a:rPr>
              <a:t>来估计当前的扰动方向</a:t>
            </a:r>
            <a:r>
              <a:rPr lang="en-US" altLang="zh-CN" sz="1600" kern="1200" dirty="0">
                <a:solidFill>
                  <a:schemeClr val="tx1"/>
                </a:solidFill>
                <a:effectLst/>
                <a:latin typeface="微软雅黑" panose="020B0503020204020204" charset="-122"/>
                <a:ea typeface="微软雅黑" panose="020B0503020204020204" charset="-122"/>
                <a:cs typeface="+mn-cs"/>
              </a:rPr>
              <a:t> $\hat{\epsilon}^t$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逻辑支撑：这种近似在图中被表述为</a:t>
            </a:r>
            <a:r>
              <a:rPr lang="en-US" altLang="zh-CN" sz="1600" kern="1200" dirty="0">
                <a:solidFill>
                  <a:schemeClr val="tx1"/>
                </a:solidFill>
                <a:effectLst/>
                <a:latin typeface="微软雅黑" panose="020B0503020204020204" charset="-122"/>
                <a:ea typeface="微软雅黑" panose="020B0503020204020204" charset="-122"/>
                <a:cs typeface="+mn-cs"/>
              </a:rPr>
              <a:t> $-\eta_{s}\nabla F(w^{t}+\hat{\epsilon}^{t}) \approx -\eta_{s}\overline{\Delta}_{w}^{t}$ 8</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对比</a:t>
            </a:r>
            <a:r>
              <a:rPr lang="en-US" altLang="zh-CN" sz="1600" kern="1200" dirty="0">
                <a:solidFill>
                  <a:schemeClr val="tx1"/>
                </a:solidFill>
                <a:effectLst/>
                <a:latin typeface="微软雅黑" panose="020B0503020204020204" charset="-122"/>
                <a:ea typeface="微软雅黑" panose="020B0503020204020204" charset="-122"/>
                <a:cs typeface="+mn-cs"/>
              </a:rPr>
              <a:t> FEDAVG</a:t>
            </a:r>
            <a:r>
              <a:rPr lang="zh-CN" altLang="en-US" sz="1600" kern="1200" dirty="0">
                <a:solidFill>
                  <a:schemeClr val="tx1"/>
                </a:solidFill>
                <a:effectLst/>
                <a:latin typeface="微软雅黑" panose="020B0503020204020204" charset="-122"/>
                <a:ea typeface="微软雅黑" panose="020B0503020204020204" charset="-122"/>
                <a:cs typeface="+mn-cs"/>
              </a:rPr>
              <a:t>：图中特别标注了</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与</a:t>
            </a:r>
            <a:r>
              <a:rPr lang="en-US" altLang="zh-CN" sz="1600" kern="1200" dirty="0">
                <a:solidFill>
                  <a:schemeClr val="tx1"/>
                </a:solidFill>
                <a:effectLst/>
                <a:latin typeface="微软雅黑" panose="020B0503020204020204" charset="-122"/>
                <a:ea typeface="微软雅黑" panose="020B0503020204020204" charset="-122"/>
                <a:cs typeface="+mn-cs"/>
              </a:rPr>
              <a:t> FEDAVG </a:t>
            </a:r>
            <a:r>
              <a:rPr lang="zh-CN" altLang="en-US" sz="1600" kern="1200" dirty="0">
                <a:solidFill>
                  <a:schemeClr val="tx1"/>
                </a:solidFill>
                <a:effectLst/>
                <a:latin typeface="微软雅黑" panose="020B0503020204020204" charset="-122"/>
                <a:ea typeface="微软雅黑" panose="020B0503020204020204" charset="-122"/>
                <a:cs typeface="+mn-cs"/>
              </a:rPr>
              <a:t>的差异</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FEDAVG </a:t>
            </a:r>
            <a:r>
              <a:rPr lang="zh-CN" altLang="en-US" sz="1600" kern="1200" dirty="0">
                <a:solidFill>
                  <a:schemeClr val="tx1"/>
                </a:solidFill>
                <a:effectLst/>
                <a:latin typeface="微软雅黑" panose="020B0503020204020204" charset="-122"/>
                <a:ea typeface="微软雅黑" panose="020B0503020204020204" charset="-122"/>
                <a:cs typeface="+mn-cs"/>
              </a:rPr>
              <a:t>通常沿着当前点的梯度直接下降，可能落入尖锐的极小值点</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目标区域：图中显示</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的更新路径最终使模型</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降落</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在一个平滑区域（</a:t>
            </a:r>
            <a:r>
              <a:rPr lang="en-US" altLang="zh-CN" sz="1600" kern="1200" dirty="0">
                <a:solidFill>
                  <a:schemeClr val="tx1"/>
                </a:solidFill>
                <a:effectLst/>
                <a:latin typeface="微软雅黑" panose="020B0503020204020204" charset="-122"/>
                <a:ea typeface="微软雅黑" panose="020B0503020204020204" charset="-122"/>
                <a:cs typeface="+mn-cs"/>
              </a:rPr>
              <a:t>Flat Region</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。这验证了通过在服务器端应用锐度感知逻辑，可以有效提升全局模型的泛化能力</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“Figure 3 </a:t>
            </a:r>
            <a:r>
              <a:rPr lang="zh-CN" altLang="en-US" sz="1600" kern="1200" dirty="0">
                <a:solidFill>
                  <a:schemeClr val="tx1"/>
                </a:solidFill>
                <a:effectLst/>
                <a:latin typeface="微软雅黑" panose="020B0503020204020204" charset="-122"/>
                <a:ea typeface="微软雅黑" panose="020B0503020204020204" charset="-122"/>
                <a:cs typeface="+mn-cs"/>
              </a:rPr>
              <a:t>展示了</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的</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借时方案</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它通过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借用</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上一轮的梯度方向来确定这一轮的扰动，从而在不增加任何比特传输（保持</a:t>
            </a:r>
            <a:r>
              <a:rPr lang="en-US" altLang="zh-CN" sz="1600" kern="1200" dirty="0">
                <a:solidFill>
                  <a:schemeClr val="tx1"/>
                </a:solidFill>
                <a:effectLst/>
                <a:latin typeface="微软雅黑" panose="020B0503020204020204" charset="-122"/>
                <a:ea typeface="微软雅黑" panose="020B0503020204020204" charset="-122"/>
                <a:cs typeface="+mn-cs"/>
              </a:rPr>
              <a:t> 1x </a:t>
            </a:r>
            <a:r>
              <a:rPr lang="zh-CN" altLang="en-US" sz="1600" kern="1200" dirty="0">
                <a:solidFill>
                  <a:schemeClr val="tx1"/>
                </a:solidFill>
                <a:effectLst/>
                <a:latin typeface="微软雅黑" panose="020B0503020204020204" charset="-122"/>
                <a:ea typeface="微软雅黑" panose="020B0503020204020204" charset="-122"/>
                <a:cs typeface="+mn-cs"/>
              </a:rPr>
              <a:t>通信成本）的前提下，实现了原本需要两次通信才能完成的全局锐度优化。</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论文中的</a:t>
            </a:r>
            <a:r>
              <a:rPr lang="en-US" altLang="zh-CN" sz="1600" kern="1200" dirty="0">
                <a:solidFill>
                  <a:schemeClr val="tx1"/>
                </a:solidFill>
                <a:effectLst/>
                <a:latin typeface="微软雅黑" panose="020B0503020204020204" charset="-122"/>
                <a:ea typeface="微软雅黑" panose="020B0503020204020204" charset="-122"/>
                <a:cs typeface="+mn-cs"/>
              </a:rPr>
              <a:t> Figure 3</a:t>
            </a:r>
            <a:r>
              <a:rPr lang="zh-CN" altLang="en-US" sz="1600" kern="1200" dirty="0">
                <a:solidFill>
                  <a:schemeClr val="tx1"/>
                </a:solidFill>
                <a:effectLst/>
                <a:latin typeface="微软雅黑" panose="020B0503020204020204" charset="-122"/>
                <a:ea typeface="微软雅黑" panose="020B0503020204020204" charset="-122"/>
                <a:cs typeface="+mn-cs"/>
              </a:rPr>
              <a:t>（第</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页）是</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算法流程的核心示意图。它直观地展示了该算法如何利用历史信息在不需要额外通信的情况下，引导全局模型向平滑区域（</a:t>
            </a:r>
            <a:r>
              <a:rPr lang="en-US" altLang="zh-CN" sz="1600" kern="1200" dirty="0">
                <a:solidFill>
                  <a:schemeClr val="tx1"/>
                </a:solidFill>
                <a:effectLst/>
                <a:latin typeface="微软雅黑" panose="020B0503020204020204" charset="-122"/>
                <a:ea typeface="微软雅黑" panose="020B0503020204020204" charset="-122"/>
                <a:cs typeface="+mn-cs"/>
              </a:rPr>
              <a:t>Flat Region</a:t>
            </a:r>
            <a:r>
              <a:rPr lang="zh-CN" altLang="en-US" sz="1600" kern="1200" dirty="0">
                <a:solidFill>
                  <a:schemeClr val="tx1"/>
                </a:solidFill>
                <a:effectLst/>
                <a:latin typeface="微软雅黑" panose="020B0503020204020204" charset="-122"/>
                <a:ea typeface="微软雅黑" panose="020B0503020204020204" charset="-122"/>
                <a:cs typeface="+mn-cs"/>
              </a:rPr>
              <a:t>）收敛。</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 </a:t>
            </a:r>
            <a:r>
              <a:rPr lang="zh-CN" altLang="en-US" sz="1600" kern="1200" dirty="0">
                <a:solidFill>
                  <a:schemeClr val="tx1"/>
                </a:solidFill>
                <a:effectLst/>
                <a:latin typeface="微软雅黑" panose="020B0503020204020204" charset="-122"/>
                <a:ea typeface="微软雅黑" panose="020B0503020204020204" charset="-122"/>
                <a:cs typeface="+mn-cs"/>
              </a:rPr>
              <a:t>核心流程示意</a:t>
            </a:r>
            <a:r>
              <a:rPr lang="en-US" altLang="zh-CN" sz="1600" kern="1200" dirty="0">
                <a:solidFill>
                  <a:schemeClr val="tx1"/>
                </a:solidFill>
                <a:effectLst/>
                <a:latin typeface="微软雅黑" panose="020B0503020204020204" charset="-122"/>
                <a:ea typeface="微软雅黑" panose="020B0503020204020204" charset="-122"/>
                <a:cs typeface="+mn-cs"/>
              </a:rPr>
              <a:t>Figure 3 </a:t>
            </a:r>
            <a:r>
              <a:rPr lang="zh-CN" altLang="en-US" sz="1600" kern="1200" dirty="0">
                <a:solidFill>
                  <a:schemeClr val="tx1"/>
                </a:solidFill>
                <a:effectLst/>
                <a:latin typeface="微软雅黑" panose="020B0503020204020204" charset="-122"/>
                <a:ea typeface="微软雅黑" panose="020B0503020204020204" charset="-122"/>
                <a:cs typeface="+mn-cs"/>
              </a:rPr>
              <a:t>描绘了从第</a:t>
            </a:r>
            <a:r>
              <a:rPr lang="en-US" altLang="zh-CN" sz="1600" kern="1200" dirty="0">
                <a:solidFill>
                  <a:schemeClr val="tx1"/>
                </a:solidFill>
                <a:effectLst/>
                <a:latin typeface="微软雅黑" panose="020B0503020204020204" charset="-122"/>
                <a:ea typeface="微软雅黑" panose="020B0503020204020204" charset="-122"/>
                <a:cs typeface="+mn-cs"/>
              </a:rPr>
              <a:t> $t$ </a:t>
            </a:r>
            <a:r>
              <a:rPr lang="zh-CN" altLang="en-US" sz="1600" kern="1200" dirty="0">
                <a:solidFill>
                  <a:schemeClr val="tx1"/>
                </a:solidFill>
                <a:effectLst/>
                <a:latin typeface="微软雅黑" panose="020B0503020204020204" charset="-122"/>
                <a:ea typeface="微软雅黑" panose="020B0503020204020204" charset="-122"/>
                <a:cs typeface="+mn-cs"/>
              </a:rPr>
              <a:t>轮模型</a:t>
            </a:r>
            <a:r>
              <a:rPr lang="en-US" altLang="zh-CN" sz="1600" kern="1200" dirty="0">
                <a:solidFill>
                  <a:schemeClr val="tx1"/>
                </a:solidFill>
                <a:effectLst/>
                <a:latin typeface="微软雅黑" panose="020B0503020204020204" charset="-122"/>
                <a:ea typeface="微软雅黑" panose="020B0503020204020204" charset="-122"/>
                <a:cs typeface="+mn-cs"/>
              </a:rPr>
              <a:t> $w^t$ </a:t>
            </a:r>
            <a:r>
              <a:rPr lang="zh-CN" altLang="en-US" sz="1600" kern="1200" dirty="0">
                <a:solidFill>
                  <a:schemeClr val="tx1"/>
                </a:solidFill>
                <a:effectLst/>
                <a:latin typeface="微软雅黑" panose="020B0503020204020204" charset="-122"/>
                <a:ea typeface="微软雅黑" panose="020B0503020204020204" charset="-122"/>
                <a:cs typeface="+mn-cs"/>
              </a:rPr>
              <a:t>到第</a:t>
            </a:r>
            <a:r>
              <a:rPr lang="en-US" altLang="zh-CN" sz="1600" kern="1200" dirty="0">
                <a:solidFill>
                  <a:schemeClr val="tx1"/>
                </a:solidFill>
                <a:effectLst/>
                <a:latin typeface="微软雅黑" panose="020B0503020204020204" charset="-122"/>
                <a:ea typeface="微软雅黑" panose="020B0503020204020204" charset="-122"/>
                <a:cs typeface="+mn-cs"/>
              </a:rPr>
              <a:t> $t+1$ </a:t>
            </a:r>
            <a:r>
              <a:rPr lang="zh-CN" altLang="en-US" sz="1600" kern="1200" dirty="0">
                <a:solidFill>
                  <a:schemeClr val="tx1"/>
                </a:solidFill>
                <a:effectLst/>
                <a:latin typeface="微软雅黑" panose="020B0503020204020204" charset="-122"/>
                <a:ea typeface="微软雅黑" panose="020B0503020204020204" charset="-122"/>
                <a:cs typeface="+mn-cs"/>
              </a:rPr>
              <a:t>轮模型</a:t>
            </a:r>
            <a:r>
              <a:rPr lang="en-US" altLang="zh-CN" sz="1600" kern="1200" dirty="0">
                <a:solidFill>
                  <a:schemeClr val="tx1"/>
                </a:solidFill>
                <a:effectLst/>
                <a:latin typeface="微软雅黑" panose="020B0503020204020204" charset="-122"/>
                <a:ea typeface="微软雅黑" panose="020B0503020204020204" charset="-122"/>
                <a:cs typeface="+mn-cs"/>
              </a:rPr>
              <a:t> $w^{t+1}$ </a:t>
            </a:r>
            <a:r>
              <a:rPr lang="zh-CN" altLang="en-US" sz="1600" kern="1200" dirty="0">
                <a:solidFill>
                  <a:schemeClr val="tx1"/>
                </a:solidFill>
                <a:effectLst/>
                <a:latin typeface="微软雅黑" panose="020B0503020204020204" charset="-122"/>
                <a:ea typeface="微软雅黑" panose="020B0503020204020204" charset="-122"/>
                <a:cs typeface="+mn-cs"/>
              </a:rPr>
              <a:t>的演进过程</a:t>
            </a:r>
            <a:r>
              <a:rPr lang="en-US" altLang="zh-CN" sz="1600" kern="1200" dirty="0">
                <a:solidFill>
                  <a:schemeClr val="tx1"/>
                </a:solidFill>
                <a:effectLst/>
                <a:latin typeface="微软雅黑" panose="020B0503020204020204" charset="-122"/>
                <a:ea typeface="微软雅黑" panose="020B0503020204020204" charset="-122"/>
                <a:cs typeface="+mn-cs"/>
              </a:rPr>
              <a:t> 11</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模型扰动（</a:t>
            </a:r>
            <a:r>
              <a:rPr lang="en-US" altLang="zh-CN" sz="1600" kern="1200" dirty="0">
                <a:solidFill>
                  <a:schemeClr val="tx1"/>
                </a:solidFill>
                <a:effectLst/>
                <a:latin typeface="微软雅黑" panose="020B0503020204020204" charset="-122"/>
                <a:ea typeface="微软雅黑" panose="020B0503020204020204" charset="-122"/>
                <a:cs typeface="+mn-cs"/>
              </a:rPr>
              <a:t>Perturbation</a:t>
            </a:r>
            <a:r>
              <a:rPr lang="zh-CN" altLang="en-US" sz="1600" kern="1200" dirty="0">
                <a:solidFill>
                  <a:schemeClr val="tx1"/>
                </a:solidFill>
                <a:effectLst/>
                <a:latin typeface="微软雅黑" panose="020B0503020204020204" charset="-122"/>
                <a:ea typeface="微软雅黑" panose="020B0503020204020204" charset="-122"/>
                <a:cs typeface="+mn-cs"/>
              </a:rPr>
              <a:t>）：模型</a:t>
            </a:r>
            <a:r>
              <a:rPr lang="en-US" altLang="zh-CN" sz="1600" kern="1200" dirty="0">
                <a:solidFill>
                  <a:schemeClr val="tx1"/>
                </a:solidFill>
                <a:effectLst/>
                <a:latin typeface="微软雅黑" panose="020B0503020204020204" charset="-122"/>
                <a:ea typeface="微软雅黑" panose="020B0503020204020204" charset="-122"/>
                <a:cs typeface="+mn-cs"/>
              </a:rPr>
              <a:t> $w^t$ </a:t>
            </a:r>
            <a:r>
              <a:rPr lang="zh-CN" altLang="en-US" sz="1600" kern="1200" dirty="0">
                <a:solidFill>
                  <a:schemeClr val="tx1"/>
                </a:solidFill>
                <a:effectLst/>
                <a:latin typeface="微软雅黑" panose="020B0503020204020204" charset="-122"/>
                <a:ea typeface="微软雅黑" panose="020B0503020204020204" charset="-122"/>
                <a:cs typeface="+mn-cs"/>
              </a:rPr>
              <a:t>首先沿着由上一轮伪梯度</a:t>
            </a:r>
            <a:r>
              <a:rPr lang="en-US" altLang="zh-CN" sz="1600" kern="1200" dirty="0">
                <a:solidFill>
                  <a:schemeClr val="tx1"/>
                </a:solidFill>
                <a:effectLst/>
                <a:latin typeface="微软雅黑" panose="020B0503020204020204" charset="-122"/>
                <a:ea typeface="微软雅黑" panose="020B0503020204020204" charset="-122"/>
                <a:cs typeface="+mn-cs"/>
              </a:rPr>
              <a:t> $\Delta_{w}^{t-1}$ </a:t>
            </a:r>
            <a:r>
              <a:rPr lang="zh-CN" altLang="en-US" sz="1600" kern="1200" dirty="0">
                <a:solidFill>
                  <a:schemeClr val="tx1"/>
                </a:solidFill>
                <a:effectLst/>
                <a:latin typeface="微软雅黑" panose="020B0503020204020204" charset="-122"/>
                <a:ea typeface="微软雅黑" panose="020B0503020204020204" charset="-122"/>
                <a:cs typeface="+mn-cs"/>
              </a:rPr>
              <a:t>定义的方向进行扰动</a:t>
            </a:r>
            <a:r>
              <a:rPr lang="en-US" altLang="zh-CN" sz="1600" kern="1200" dirty="0">
                <a:solidFill>
                  <a:schemeClr val="tx1"/>
                </a:solidFill>
                <a:effectLst/>
                <a:latin typeface="微软雅黑" panose="020B0503020204020204" charset="-122"/>
                <a:ea typeface="微软雅黑" panose="020B0503020204020204" charset="-122"/>
                <a:cs typeface="+mn-cs"/>
              </a:rPr>
              <a:t> 22</a:t>
            </a:r>
            <a:r>
              <a:rPr lang="zh-CN" altLang="en-US" sz="1600" kern="1200" dirty="0">
                <a:solidFill>
                  <a:schemeClr val="tx1"/>
                </a:solidFill>
                <a:effectLst/>
                <a:latin typeface="微软雅黑" panose="020B0503020204020204" charset="-122"/>
                <a:ea typeface="微软雅黑" panose="020B0503020204020204" charset="-122"/>
                <a:cs typeface="+mn-cs"/>
              </a:rPr>
              <a:t>。扰动公式：图示中的计算公式为</a:t>
            </a:r>
            <a:r>
              <a:rPr lang="en-US" altLang="zh-CN" sz="1600" kern="1200" dirty="0">
                <a:solidFill>
                  <a:schemeClr val="tx1"/>
                </a:solidFill>
                <a:effectLst/>
                <a:latin typeface="微软雅黑" panose="020B0503020204020204" charset="-122"/>
                <a:ea typeface="微软雅黑" panose="020B0503020204020204" charset="-122"/>
                <a:cs typeface="+mn-cs"/>
              </a:rPr>
              <a:t> $w^{t}+\overline{\epsilon}^{t}=w^{t}+\rho\frac{\Delta_{w}^{t-1}}{||\Delta_{w}^{t-1}||}$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锐度感知更新：图中虚线代表</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锐度感知方向</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Sharpness-aware direction</a:t>
            </a:r>
            <a:r>
              <a:rPr lang="zh-CN" altLang="en-US" sz="1600" kern="1200" dirty="0">
                <a:solidFill>
                  <a:schemeClr val="tx1"/>
                </a:solidFill>
                <a:effectLst/>
                <a:latin typeface="微软雅黑" panose="020B0503020204020204" charset="-122"/>
                <a:ea typeface="微软雅黑" panose="020B0503020204020204" charset="-122"/>
                <a:cs typeface="+mn-cs"/>
              </a:rPr>
              <a:t>），实线则代表最终的更新路径</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。最终模型更新为</a:t>
            </a:r>
            <a:r>
              <a:rPr lang="en-US" altLang="zh-CN" sz="1600" kern="1200" dirty="0">
                <a:solidFill>
                  <a:schemeClr val="tx1"/>
                </a:solidFill>
                <a:effectLst/>
                <a:latin typeface="微软雅黑" panose="020B0503020204020204" charset="-122"/>
                <a:ea typeface="微软雅黑" panose="020B0503020204020204" charset="-122"/>
                <a:cs typeface="+mn-cs"/>
              </a:rPr>
              <a:t> $w^{t+1} = w^{t} - \eta_{s}\overline{\Delta}_{w}^{t}$ 5</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a:sym typeface="+mn-ea"/>
              </a:rPr>
              <a:t>In addition, differently from FEDSMOO, FEDGLOSS maintains FEDAVG’s communica_x0002_tion complexity while optimizing for global flatness.</a:t>
            </a:r>
            <a:endParaRPr lang="en-US" altLang="zh-CN">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t>本文的符号表示遵循图</a:t>
            </a:r>
            <a:r>
              <a:rPr lang="en-US" altLang="zh-CN"/>
              <a:t> 3 </a:t>
            </a:r>
            <a:r>
              <a:rPr lang="zh-CN" altLang="en-US"/>
              <a:t>的颜色，图</a:t>
            </a:r>
            <a:r>
              <a:rPr lang="en-US" altLang="zh-CN"/>
              <a:t> 3 </a:t>
            </a:r>
            <a:r>
              <a:rPr lang="zh-CN" altLang="en-US"/>
              <a:t>展示了我们的方法。</a:t>
            </a:r>
            <a:endParaRPr lang="en-US" altLang="zh-CN"/>
          </a:p>
          <a:p>
            <a:pPr marL="0" marR="0" indent="0" algn="l" defTabSz="914400" rtl="0" eaLnBrk="1" fontAlgn="auto" latinLnBrk="0" hangingPunct="1">
              <a:lnSpc>
                <a:spcPct val="100000"/>
              </a:lnSpc>
              <a:spcBef>
                <a:spcPts val="0"/>
              </a:spcBef>
              <a:spcAft>
                <a:spcPts val="0"/>
              </a:spcAft>
              <a:buClrTx/>
              <a:buSzTx/>
              <a:buFontTx/>
              <a:buNone/>
              <a:defRPr/>
            </a:pPr>
            <a:r>
              <a:rPr lang="zh-CN" altLang="en-US"/>
              <a:t>值得注意的是，如表</a:t>
            </a:r>
            <a:r>
              <a:rPr lang="en-US" altLang="zh-CN"/>
              <a:t> 2 </a:t>
            </a:r>
            <a:r>
              <a:rPr lang="zh-CN" altLang="en-US"/>
              <a:t>所示，</a:t>
            </a:r>
            <a:r>
              <a:rPr lang="en-US" altLang="zh-CN"/>
              <a:t>FEDGLOSS </a:t>
            </a:r>
            <a:r>
              <a:rPr lang="zh-CN" altLang="en-US"/>
              <a:t>在服务器端启用</a:t>
            </a:r>
            <a:r>
              <a:rPr lang="en-US" altLang="zh-CN"/>
              <a:t> SAM</a:t>
            </a:r>
            <a:r>
              <a:rPr lang="zh-CN" altLang="en-US"/>
              <a:t>，同时允许使用任何</a:t>
            </a:r>
            <a:r>
              <a:rPr lang="en-US" altLang="zh-CN"/>
              <a:t> CLIENTOPT </a:t>
            </a:r>
            <a:r>
              <a:rPr lang="zh-CN" altLang="en-US"/>
              <a:t>进行本地训练，计算成本根据所选优化器而有所不同。</a:t>
            </a:r>
            <a:endParaRPr lang="en-US" altLang="zh-CN"/>
          </a:p>
          <a:p>
            <a:pPr marL="0" marR="0" indent="0" algn="l" defTabSz="914400" rtl="0" eaLnBrk="1" fontAlgn="auto" latinLnBrk="0" hangingPunct="1">
              <a:lnSpc>
                <a:spcPct val="100000"/>
              </a:lnSpc>
              <a:spcBef>
                <a:spcPts val="0"/>
              </a:spcBef>
              <a:spcAft>
                <a:spcPts val="0"/>
              </a:spcAft>
              <a:buClrTx/>
              <a:buSzTx/>
              <a:buFontTx/>
              <a:buNone/>
              <a:defRPr/>
            </a:pPr>
            <a:r>
              <a:rPr lang="zh-CN" altLang="en-US"/>
              <a:t>这与以往仅限于计算成本更高的</a:t>
            </a:r>
            <a:r>
              <a:rPr lang="en-US" altLang="zh-CN"/>
              <a:t> SAM </a:t>
            </a:r>
            <a:r>
              <a:rPr lang="zh-CN" altLang="en-US"/>
              <a:t>的方法有所不同。</a:t>
            </a:r>
            <a:endParaRPr lang="zh-CN" altLang="en-US"/>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Figure 3 </a:t>
            </a:r>
            <a:r>
              <a:rPr lang="zh-CN" altLang="en-US" sz="1600" kern="1200" dirty="0">
                <a:solidFill>
                  <a:schemeClr val="tx1"/>
                </a:solidFill>
                <a:effectLst/>
                <a:latin typeface="微软雅黑" panose="020B0503020204020204" charset="-122"/>
                <a:ea typeface="微软雅黑" panose="020B0503020204020204" charset="-122"/>
                <a:cs typeface="+mn-cs"/>
              </a:rPr>
              <a:t>解释了</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如何解决</a:t>
            </a:r>
            <a:r>
              <a:rPr lang="en-US" altLang="zh-CN" sz="1600" kern="1200" dirty="0">
                <a:solidFill>
                  <a:schemeClr val="tx1"/>
                </a:solidFill>
                <a:effectLst/>
                <a:latin typeface="微软雅黑" panose="020B0503020204020204" charset="-122"/>
                <a:ea typeface="微软雅黑" panose="020B0503020204020204" charset="-122"/>
                <a:cs typeface="+mn-cs"/>
              </a:rPr>
              <a:t> SAM </a:t>
            </a:r>
            <a:r>
              <a:rPr lang="zh-CN" altLang="en-US" sz="1600" kern="1200" dirty="0">
                <a:solidFill>
                  <a:schemeClr val="tx1"/>
                </a:solidFill>
                <a:effectLst/>
                <a:latin typeface="微软雅黑" panose="020B0503020204020204" charset="-122"/>
                <a:ea typeface="微软雅黑" panose="020B0503020204020204" charset="-122"/>
                <a:cs typeface="+mn-cs"/>
              </a:rPr>
              <a:t>在联邦学习中通信开销大的问题：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避免额外通信：标准</a:t>
            </a:r>
            <a:r>
              <a:rPr lang="en-US" altLang="zh-CN" sz="1600" kern="1200" dirty="0">
                <a:solidFill>
                  <a:schemeClr val="tx1"/>
                </a:solidFill>
                <a:effectLst/>
                <a:latin typeface="微软雅黑" panose="020B0503020204020204" charset="-122"/>
                <a:ea typeface="微软雅黑" panose="020B0503020204020204" charset="-122"/>
                <a:cs typeface="+mn-cs"/>
              </a:rPr>
              <a:t> SAM </a:t>
            </a:r>
            <a:r>
              <a:rPr lang="zh-CN" altLang="en-US" sz="1600" kern="1200" dirty="0">
                <a:solidFill>
                  <a:schemeClr val="tx1"/>
                </a:solidFill>
                <a:effectLst/>
                <a:latin typeface="微软雅黑" panose="020B0503020204020204" charset="-122"/>
                <a:ea typeface="微软雅黑" panose="020B0503020204020204" charset="-122"/>
                <a:cs typeface="+mn-cs"/>
              </a:rPr>
              <a:t>需要先在当前点计算梯度以确定扰动方向，这通常需要一次额外的客户端</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服务器交换。</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梯度近似：图中显示</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直接使用前一轮的伪梯度</a:t>
            </a:r>
            <a:r>
              <a:rPr lang="en-US" altLang="zh-CN" sz="1600" kern="1200" dirty="0">
                <a:solidFill>
                  <a:schemeClr val="tx1"/>
                </a:solidFill>
                <a:effectLst/>
                <a:latin typeface="微软雅黑" panose="020B0503020204020204" charset="-122"/>
                <a:ea typeface="微软雅黑" panose="020B0503020204020204" charset="-122"/>
                <a:cs typeface="+mn-cs"/>
              </a:rPr>
              <a:t> $\Delta_{w}^{t-1}$ </a:t>
            </a:r>
            <a:r>
              <a:rPr lang="zh-CN" altLang="en-US" sz="1600" kern="1200" dirty="0">
                <a:solidFill>
                  <a:schemeClr val="tx1"/>
                </a:solidFill>
                <a:effectLst/>
                <a:latin typeface="微软雅黑" panose="020B0503020204020204" charset="-122"/>
                <a:ea typeface="微软雅黑" panose="020B0503020204020204" charset="-122"/>
                <a:cs typeface="+mn-cs"/>
              </a:rPr>
              <a:t>来估计当前的扰动方向</a:t>
            </a:r>
            <a:r>
              <a:rPr lang="en-US" altLang="zh-CN" sz="1600" kern="1200" dirty="0">
                <a:solidFill>
                  <a:schemeClr val="tx1"/>
                </a:solidFill>
                <a:effectLst/>
                <a:latin typeface="微软雅黑" panose="020B0503020204020204" charset="-122"/>
                <a:ea typeface="微软雅黑" panose="020B0503020204020204" charset="-122"/>
                <a:cs typeface="+mn-cs"/>
              </a:rPr>
              <a:t> $\hat{\epsilon}^t$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逻辑支撑：这种近似在图中被表述为</a:t>
            </a:r>
            <a:r>
              <a:rPr lang="en-US" altLang="zh-CN" sz="1600" kern="1200" dirty="0">
                <a:solidFill>
                  <a:schemeClr val="tx1"/>
                </a:solidFill>
                <a:effectLst/>
                <a:latin typeface="微软雅黑" panose="020B0503020204020204" charset="-122"/>
                <a:ea typeface="微软雅黑" panose="020B0503020204020204" charset="-122"/>
                <a:cs typeface="+mn-cs"/>
              </a:rPr>
              <a:t> $-\eta_{s}\nabla F(w^{t}+\hat{\epsilon}^{t}) \approx -\eta_{s}\overline{\Delta}_{w}^{t}$ 8</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对比</a:t>
            </a:r>
            <a:r>
              <a:rPr lang="en-US" altLang="zh-CN" sz="1600" kern="1200" dirty="0">
                <a:solidFill>
                  <a:schemeClr val="tx1"/>
                </a:solidFill>
                <a:effectLst/>
                <a:latin typeface="微软雅黑" panose="020B0503020204020204" charset="-122"/>
                <a:ea typeface="微软雅黑" panose="020B0503020204020204" charset="-122"/>
                <a:cs typeface="+mn-cs"/>
              </a:rPr>
              <a:t> FEDAVG</a:t>
            </a:r>
            <a:r>
              <a:rPr lang="zh-CN" altLang="en-US" sz="1600" kern="1200" dirty="0">
                <a:solidFill>
                  <a:schemeClr val="tx1"/>
                </a:solidFill>
                <a:effectLst/>
                <a:latin typeface="微软雅黑" panose="020B0503020204020204" charset="-122"/>
                <a:ea typeface="微软雅黑" panose="020B0503020204020204" charset="-122"/>
                <a:cs typeface="+mn-cs"/>
              </a:rPr>
              <a:t>：图中特别标注了</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与</a:t>
            </a:r>
            <a:r>
              <a:rPr lang="en-US" altLang="zh-CN" sz="1600" kern="1200" dirty="0">
                <a:solidFill>
                  <a:schemeClr val="tx1"/>
                </a:solidFill>
                <a:effectLst/>
                <a:latin typeface="微软雅黑" panose="020B0503020204020204" charset="-122"/>
                <a:ea typeface="微软雅黑" panose="020B0503020204020204" charset="-122"/>
                <a:cs typeface="+mn-cs"/>
              </a:rPr>
              <a:t> FEDAVG </a:t>
            </a:r>
            <a:r>
              <a:rPr lang="zh-CN" altLang="en-US" sz="1600" kern="1200" dirty="0">
                <a:solidFill>
                  <a:schemeClr val="tx1"/>
                </a:solidFill>
                <a:effectLst/>
                <a:latin typeface="微软雅黑" panose="020B0503020204020204" charset="-122"/>
                <a:ea typeface="微软雅黑" panose="020B0503020204020204" charset="-122"/>
                <a:cs typeface="+mn-cs"/>
              </a:rPr>
              <a:t>的差异</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FEDAVG </a:t>
            </a:r>
            <a:r>
              <a:rPr lang="zh-CN" altLang="en-US" sz="1600" kern="1200" dirty="0">
                <a:solidFill>
                  <a:schemeClr val="tx1"/>
                </a:solidFill>
                <a:effectLst/>
                <a:latin typeface="微软雅黑" panose="020B0503020204020204" charset="-122"/>
                <a:ea typeface="微软雅黑" panose="020B0503020204020204" charset="-122"/>
                <a:cs typeface="+mn-cs"/>
              </a:rPr>
              <a:t>通常沿着当前点的梯度直接下降，可能落入尖锐的极小值点</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目标区域：图中显示</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的更新路径最终使模型</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降落</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在一个平滑区域（</a:t>
            </a:r>
            <a:r>
              <a:rPr lang="en-US" altLang="zh-CN" sz="1600" kern="1200" dirty="0">
                <a:solidFill>
                  <a:schemeClr val="tx1"/>
                </a:solidFill>
                <a:effectLst/>
                <a:latin typeface="微软雅黑" panose="020B0503020204020204" charset="-122"/>
                <a:ea typeface="微软雅黑" panose="020B0503020204020204" charset="-122"/>
                <a:cs typeface="+mn-cs"/>
              </a:rPr>
              <a:t>Flat Region</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。这验证了通过在服务器端应用锐度感知逻辑，可以有效提升全局模型的泛化能力</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en-US" altLang="en-US" dirty="0"/>
              <a:t>→</a:t>
            </a:r>
            <a:r>
              <a:rPr lang="en-US" altLang="zh-CN" dirty="0"/>
              <a:t>2</a:t>
            </a:r>
            <a:r>
              <a:rPr lang="zh-CN" altLang="en-US" dirty="0"/>
              <a:t>：锐度对齐</a:t>
            </a:r>
            <a:r>
              <a:rPr lang="en-US" altLang="zh-CN" dirty="0"/>
              <a:t> </a:t>
            </a:r>
            <a:r>
              <a:rPr lang="zh-CN" altLang="en-US" dirty="0"/>
              <a:t>论文</a:t>
            </a:r>
            <a:r>
              <a:rPr lang="en-US" altLang="zh-CN" dirty="0"/>
              <a:t>1 (FedGloSS) </a:t>
            </a:r>
            <a:r>
              <a:rPr lang="zh-CN" altLang="en-US" dirty="0"/>
              <a:t>首次指出了联邦学习中</a:t>
            </a:r>
            <a:r>
              <a:rPr lang="en-US" altLang="zh-CN" dirty="0"/>
              <a:t>“</a:t>
            </a:r>
            <a:r>
              <a:rPr lang="zh-CN" altLang="en-US" dirty="0"/>
              <a:t>局部平坦并不意味着全局平坦</a:t>
            </a:r>
            <a:r>
              <a:rPr lang="en-US" altLang="zh-CN" dirty="0"/>
              <a:t>”</a:t>
            </a:r>
            <a:r>
              <a:rPr lang="zh-CN" altLang="en-US" dirty="0"/>
              <a:t>的现象，并尝试在服务端近似全局锐度</a:t>
            </a:r>
            <a:r>
              <a:rPr lang="en-US" altLang="zh-CN" dirty="0"/>
              <a:t> </a:t>
            </a:r>
            <a:r>
              <a:rPr lang="zh-CN" altLang="en-US" dirty="0"/>
              <a:t>；论文</a:t>
            </a:r>
            <a:r>
              <a:rPr lang="en-US" altLang="zh-CN" dirty="0"/>
              <a:t>2 (FedGF) </a:t>
            </a:r>
            <a:r>
              <a:rPr lang="zh-CN" altLang="en-US" dirty="0"/>
              <a:t>在此基础上进一步形式化定义了</a:t>
            </a:r>
            <a:r>
              <a:rPr lang="en-US" altLang="zh-CN" dirty="0"/>
              <a:t>“</a:t>
            </a:r>
            <a:r>
              <a:rPr lang="zh-CN" altLang="en-US" dirty="0"/>
              <a:t>平坦度差异</a:t>
            </a:r>
            <a:r>
              <a:rPr lang="en-US" altLang="zh-CN" dirty="0"/>
              <a:t>”</a:t>
            </a:r>
            <a:r>
              <a:rPr lang="zh-CN" altLang="en-US" dirty="0"/>
              <a:t>（</a:t>
            </a:r>
            <a:r>
              <a:rPr lang="en-US" altLang="zh-CN" dirty="0"/>
              <a:t>Flatness Discrepancy</a:t>
            </a:r>
            <a:r>
              <a:rPr lang="zh-CN" altLang="en-US" dirty="0"/>
              <a:t>），并通过插值扰动技术实现了局部与全局锐度的显式对齐</a:t>
            </a:r>
            <a:r>
              <a:rPr lang="en-US" altLang="zh-CN" dirty="0"/>
              <a:t> </a:t>
            </a:r>
            <a:r>
              <a:rPr lang="zh-CN" altLang="en-US" dirty="0"/>
              <a:t>。</a:t>
            </a:r>
            <a:endParaRPr lang="en-US" altLang="zh-CN" dirty="0"/>
          </a:p>
          <a:p>
            <a:r>
              <a:rPr lang="en-US" altLang="zh-CN" dirty="0"/>
              <a:t>2</a:t>
            </a:r>
            <a:r>
              <a:rPr lang="en-US" altLang="en-US" dirty="0"/>
              <a:t>→</a:t>
            </a:r>
            <a:r>
              <a:rPr lang="en-US" altLang="zh-CN" dirty="0"/>
              <a:t>3</a:t>
            </a:r>
            <a:r>
              <a:rPr lang="zh-CN" altLang="en-US" dirty="0"/>
              <a:t>：拓扑扩展</a:t>
            </a:r>
            <a:r>
              <a:rPr lang="en-US" altLang="zh-CN" dirty="0"/>
              <a:t> </a:t>
            </a:r>
            <a:r>
              <a:rPr lang="zh-CN" altLang="en-US" dirty="0"/>
              <a:t>论文</a:t>
            </a:r>
            <a:r>
              <a:rPr lang="en-US" altLang="zh-CN" dirty="0"/>
              <a:t>2 (FedGF) </a:t>
            </a:r>
            <a:r>
              <a:rPr lang="zh-CN" altLang="en-US" dirty="0"/>
              <a:t>完善了中心化服务器模式下的平坦搜索理论</a:t>
            </a:r>
            <a:r>
              <a:rPr lang="en-US" altLang="zh-CN" dirty="0"/>
              <a:t> </a:t>
            </a:r>
            <a:r>
              <a:rPr lang="zh-CN" altLang="en-US" dirty="0"/>
              <a:t>；论文</a:t>
            </a:r>
            <a:r>
              <a:rPr lang="en-US" altLang="zh-CN" dirty="0"/>
              <a:t>3 (SADDLe) </a:t>
            </a:r>
            <a:r>
              <a:rPr lang="zh-CN" altLang="en-US" dirty="0"/>
              <a:t>则将平坦搜索（</a:t>
            </a:r>
            <a:r>
              <a:rPr lang="en-US" altLang="zh-CN" dirty="0"/>
              <a:t>SAM</a:t>
            </a:r>
            <a:r>
              <a:rPr lang="zh-CN" altLang="en-US" dirty="0"/>
              <a:t>）的思想从</a:t>
            </a:r>
            <a:r>
              <a:rPr lang="en-US" altLang="zh-CN" dirty="0"/>
              <a:t>“</a:t>
            </a:r>
            <a:r>
              <a:rPr lang="zh-CN" altLang="en-US" dirty="0"/>
              <a:t>中心化</a:t>
            </a:r>
            <a:r>
              <a:rPr lang="en-US" altLang="zh-CN" dirty="0"/>
              <a:t>”</a:t>
            </a:r>
            <a:r>
              <a:rPr lang="zh-CN" altLang="en-US" dirty="0"/>
              <a:t>迁移至</a:t>
            </a:r>
            <a:r>
              <a:rPr lang="en-US" altLang="zh-CN" dirty="0"/>
              <a:t>“</a:t>
            </a:r>
            <a:r>
              <a:rPr lang="zh-CN" altLang="en-US" dirty="0"/>
              <a:t>去中心化</a:t>
            </a:r>
            <a:r>
              <a:rPr lang="en-US" altLang="zh-CN" dirty="0"/>
              <a:t>”</a:t>
            </a:r>
            <a:r>
              <a:rPr lang="zh-CN" altLang="en-US" dirty="0"/>
              <a:t>（</a:t>
            </a:r>
            <a:r>
              <a:rPr lang="en-US" altLang="zh-CN" dirty="0"/>
              <a:t>P2P</a:t>
            </a:r>
            <a:r>
              <a:rPr lang="zh-CN" altLang="en-US" dirty="0"/>
              <a:t>）拓扑，并发现平坦地形能显著增强模型对通信压缩带来的噪声的鲁棒性</a:t>
            </a:r>
            <a:r>
              <a:rPr lang="en-US" altLang="zh-CN" dirty="0"/>
              <a:t> </a:t>
            </a:r>
            <a:r>
              <a:rPr lang="zh-CN" altLang="en-US" dirty="0"/>
              <a:t>。</a:t>
            </a:r>
            <a:endParaRPr lang="en-US" altLang="zh-CN" dirty="0"/>
          </a:p>
          <a:p>
            <a:r>
              <a:rPr lang="en-US" altLang="zh-CN" dirty="0"/>
              <a:t>3</a:t>
            </a:r>
            <a:r>
              <a:rPr lang="en-US" altLang="en-US" dirty="0"/>
              <a:t>→</a:t>
            </a:r>
            <a:r>
              <a:rPr lang="en-US" altLang="zh-CN" dirty="0"/>
              <a:t>4</a:t>
            </a:r>
            <a:r>
              <a:rPr lang="zh-CN" altLang="en-US" dirty="0"/>
              <a:t>：鞍点逃逸</a:t>
            </a:r>
            <a:r>
              <a:rPr lang="en-US" altLang="zh-CN" dirty="0"/>
              <a:t> </a:t>
            </a:r>
            <a:r>
              <a:rPr lang="zh-CN" altLang="en-US" dirty="0"/>
              <a:t>论文</a:t>
            </a:r>
            <a:r>
              <a:rPr lang="en-US" altLang="zh-CN" dirty="0"/>
              <a:t>3 (SADDLe) </a:t>
            </a:r>
            <a:r>
              <a:rPr lang="zh-CN" altLang="en-US" dirty="0"/>
              <a:t>侧重于利用一阶锐度优化来改善泛化和压缩性能</a:t>
            </a:r>
            <a:r>
              <a:rPr lang="en-US" altLang="zh-CN" dirty="0"/>
              <a:t> </a:t>
            </a:r>
            <a:r>
              <a:rPr lang="zh-CN" altLang="en-US" dirty="0"/>
              <a:t>；论文</a:t>
            </a:r>
            <a:r>
              <a:rPr lang="en-US" altLang="zh-CN" dirty="0"/>
              <a:t>4 (PowerEF-SGD) </a:t>
            </a:r>
            <a:r>
              <a:rPr lang="zh-CN" altLang="en-US" dirty="0"/>
              <a:t>则跨越到二阶优化领域，提出了首个在通信压缩和非独立同分布（</a:t>
            </a:r>
            <a:r>
              <a:rPr lang="en-US" altLang="zh-CN" dirty="0"/>
              <a:t>Non-IID</a:t>
            </a:r>
            <a:r>
              <a:rPr lang="zh-CN" altLang="en-US" dirty="0"/>
              <a:t>）数据下，能够理论证明</a:t>
            </a:r>
            <a:r>
              <a:rPr lang="en-US" altLang="zh-CN" dirty="0"/>
              <a:t>“</a:t>
            </a:r>
            <a:r>
              <a:rPr lang="zh-CN" altLang="en-US" dirty="0"/>
              <a:t>逃逸鞍点</a:t>
            </a:r>
            <a:r>
              <a:rPr lang="en-US" altLang="zh-CN" dirty="0"/>
              <a:t>”</a:t>
            </a:r>
            <a:r>
              <a:rPr lang="zh-CN" altLang="en-US" dirty="0"/>
              <a:t>的联邦随机梯度下降算法</a:t>
            </a:r>
            <a:r>
              <a:rPr lang="en-US" altLang="zh-CN" dirty="0"/>
              <a:t> </a:t>
            </a:r>
            <a:r>
              <a:rPr lang="zh-CN" altLang="en-US" dirty="0"/>
              <a:t>。</a:t>
            </a:r>
            <a:endParaRPr lang="en-US" altLang="zh-CN" dirty="0"/>
          </a:p>
          <a:p>
            <a:r>
              <a:rPr lang="en-US" altLang="zh-CN" dirty="0"/>
              <a:t>4</a:t>
            </a:r>
            <a:r>
              <a:rPr lang="en-US" altLang="en-US" dirty="0"/>
              <a:t>→</a:t>
            </a:r>
            <a:r>
              <a:rPr lang="en-US" altLang="zh-CN" dirty="0"/>
              <a:t>5</a:t>
            </a:r>
            <a:r>
              <a:rPr lang="zh-CN" altLang="en-US" dirty="0"/>
              <a:t>：机制革新</a:t>
            </a:r>
            <a:r>
              <a:rPr lang="en-US" altLang="zh-CN" dirty="0"/>
              <a:t> </a:t>
            </a:r>
            <a:r>
              <a:rPr lang="zh-CN" altLang="en-US" dirty="0"/>
              <a:t>论文</a:t>
            </a:r>
            <a:r>
              <a:rPr lang="en-US" altLang="zh-CN" dirty="0"/>
              <a:t>4 (PowerEF-SGD) </a:t>
            </a:r>
            <a:r>
              <a:rPr lang="zh-CN" altLang="en-US" dirty="0"/>
              <a:t>仍基于传统的梯度下降和反向传播（</a:t>
            </a:r>
            <a:r>
              <a:rPr lang="en-US" altLang="zh-CN" dirty="0"/>
              <a:t>BP</a:t>
            </a:r>
            <a:r>
              <a:rPr lang="zh-CN" altLang="en-US" dirty="0"/>
              <a:t>）框架进行优化</a:t>
            </a:r>
            <a:r>
              <a:rPr lang="en-US" altLang="zh-CN" dirty="0"/>
              <a:t> </a:t>
            </a:r>
            <a:r>
              <a:rPr lang="zh-CN" altLang="en-US" dirty="0"/>
              <a:t>；论文</a:t>
            </a:r>
            <a:r>
              <a:rPr lang="en-US" altLang="zh-CN" dirty="0"/>
              <a:t>5 </a:t>
            </a:r>
            <a:r>
              <a:rPr lang="zh-CN" altLang="en-US" dirty="0"/>
              <a:t>则更进一步，针对边缘设备资源受限的问题，提出使用</a:t>
            </a:r>
            <a:r>
              <a:rPr lang="en-US" altLang="zh-CN" dirty="0"/>
              <a:t>“</a:t>
            </a:r>
            <a:r>
              <a:rPr lang="zh-CN" altLang="en-US" dirty="0"/>
              <a:t>前向</a:t>
            </a:r>
            <a:r>
              <a:rPr lang="en-US" altLang="zh-CN" dirty="0"/>
              <a:t>-</a:t>
            </a:r>
            <a:r>
              <a:rPr lang="zh-CN" altLang="en-US" dirty="0"/>
              <a:t>前向</a:t>
            </a:r>
            <a:r>
              <a:rPr lang="en-US" altLang="zh-CN" dirty="0"/>
              <a:t>”</a:t>
            </a:r>
            <a:r>
              <a:rPr lang="zh-CN" altLang="en-US" dirty="0"/>
              <a:t>（</a:t>
            </a:r>
            <a:r>
              <a:rPr lang="en-US" altLang="zh-CN" dirty="0"/>
              <a:t>Forward-Forward</a:t>
            </a:r>
            <a:r>
              <a:rPr lang="zh-CN" altLang="en-US" dirty="0"/>
              <a:t>）算法完全替代反向传播，从底层训练机制上完成了对联邦优化范式的重构</a:t>
            </a:r>
            <a:r>
              <a:rPr lang="en-US" altLang="zh-CN" dirty="0"/>
              <a:t> </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尽管联邦学习（</a:t>
            </a:r>
            <a:r>
              <a:rPr lang="en-US" altLang="zh-CN" sz="1600" kern="1200" dirty="0">
                <a:solidFill>
                  <a:schemeClr val="tx1"/>
                </a:solidFill>
                <a:effectLst/>
                <a:latin typeface="微软雅黑" panose="020B0503020204020204" charset="-122"/>
                <a:ea typeface="微软雅黑" panose="020B0503020204020204" charset="-122"/>
                <a:cs typeface="+mn-cs"/>
              </a:rPr>
              <a:t>FL</a:t>
            </a:r>
            <a:r>
              <a:rPr lang="zh-CN" altLang="en-US" sz="1600" kern="1200" dirty="0">
                <a:solidFill>
                  <a:schemeClr val="tx1"/>
                </a:solidFill>
                <a:effectLst/>
                <a:latin typeface="微软雅黑" panose="020B0503020204020204" charset="-122"/>
                <a:ea typeface="微软雅黑" panose="020B0503020204020204" charset="-122"/>
                <a:cs typeface="+mn-cs"/>
              </a:rPr>
              <a:t>）在去中心化训练方面取得了成功，但如何克服客户端间的异构性来增强模型的泛化能力仍然是一个巨大的挑战。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为了提高联邦学习的泛化能力，近期的一些研究工作通过在客户端的局部训练中采用感知锐度的最小化方法来寻找更平坦的模型极小值。</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然而，我们观察到，即使在局部训练中进行了平坦性搜索，全局模型（即聚合模型）仍然无法找到全局目标函数的平坦极小值，我们将其定义为平坦性差异。</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重新思考联邦学习中的平坦最小值搜索</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尽管联邦学习（</a:t>
            </a:r>
            <a:r>
              <a:rPr lang="en-US" altLang="zh-CN" sz="1600" kern="1200" dirty="0">
                <a:solidFill>
                  <a:schemeClr val="tx1"/>
                </a:solidFill>
                <a:effectLst/>
                <a:latin typeface="微软雅黑" panose="020B0503020204020204" charset="-122"/>
                <a:ea typeface="微软雅黑" panose="020B0503020204020204" charset="-122"/>
                <a:cs typeface="+mn-cs"/>
              </a:rPr>
              <a:t>FL</a:t>
            </a:r>
            <a:r>
              <a:rPr lang="zh-CN" altLang="en-US" sz="1600" kern="1200" dirty="0">
                <a:solidFill>
                  <a:schemeClr val="tx1"/>
                </a:solidFill>
                <a:effectLst/>
                <a:latin typeface="微软雅黑" panose="020B0503020204020204" charset="-122"/>
                <a:ea typeface="微软雅黑" panose="020B0503020204020204" charset="-122"/>
                <a:cs typeface="+mn-cs"/>
              </a:rPr>
              <a:t>）在去中心化训练方面取得了成功，但如何克服客户端间的异构性来增强模型的泛化能力仍然是一个巨大的挑战。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为了提高联邦学习的泛化能力，近期的一些研究工作通过在客户端的局部训练中采用感知锐度的最小化方法来寻找更平坦的模型极小值。</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然而，我们观察到，即使在局部训练中进行了平坦性搜索，全局模型（即聚合模型）仍然无法找到全局目标函数的平坦极小值，我们将其定义为平坦性差异。</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通过对联邦学习中平坦度搜索的重新思考和理论分析（以差异问题为视角），我们提出了一种名为</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联邦学习全局平坦度</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FedGF</a:t>
            </a:r>
            <a:r>
              <a:rPr lang="zh-CN" altLang="en-US" sz="1600" kern="1200" dirty="0">
                <a:solidFill>
                  <a:schemeClr val="tx1"/>
                </a:solidFill>
                <a:effectLst/>
                <a:latin typeface="微软雅黑" panose="020B0503020204020204" charset="-122"/>
                <a:ea typeface="微软雅黑" panose="020B0503020204020204" charset="-122"/>
                <a:cs typeface="+mn-cs"/>
              </a:rPr>
              <a:t>）的方法。</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该方法明确地寻找全局模型的更平坦的最小值，从而缓解了平坦度差异，并在异构联邦学习基准测试中取得了显著的性能提升。</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本文从实证和理论两方面分析了客户端异构性与平坦度差异之间的关系：强烈的异构性会导致严重的平坦度差异。</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FedGF </a:t>
            </a:r>
            <a:r>
              <a:rPr lang="zh-CN" altLang="en-US" sz="1600" kern="1200" dirty="0">
                <a:solidFill>
                  <a:schemeClr val="tx1"/>
                </a:solidFill>
                <a:effectLst/>
                <a:latin typeface="微软雅黑" panose="020B0503020204020204" charset="-122"/>
                <a:ea typeface="微软雅黑" panose="020B0503020204020204" charset="-122"/>
                <a:cs typeface="+mn-cs"/>
              </a:rPr>
              <a:t>的关键在于，在局部训练中运行</a:t>
            </a:r>
            <a:r>
              <a:rPr lang="en-US" altLang="zh-CN" sz="1600" kern="1200" dirty="0">
                <a:solidFill>
                  <a:schemeClr val="tx1"/>
                </a:solidFill>
                <a:effectLst/>
                <a:latin typeface="微软雅黑" panose="020B0503020204020204" charset="-122"/>
                <a:ea typeface="微软雅黑" panose="020B0503020204020204" charset="-122"/>
                <a:cs typeface="+mn-cs"/>
              </a:rPr>
              <a:t> SAM </a:t>
            </a:r>
            <a:r>
              <a:rPr lang="zh-CN" altLang="en-US" sz="1600" kern="1200" dirty="0">
                <a:solidFill>
                  <a:schemeClr val="tx1"/>
                </a:solidFill>
                <a:effectLst/>
                <a:latin typeface="微软雅黑" panose="020B0503020204020204" charset="-122"/>
                <a:ea typeface="微软雅黑" panose="020B0503020204020204" charset="-122"/>
                <a:cs typeface="+mn-cs"/>
              </a:rPr>
              <a:t>时，明确考虑全局模型的锐度。具体来说，我们从局部目标和全局目标两个角度对</a:t>
            </a:r>
            <a:r>
              <a:rPr lang="en-US" altLang="zh-CN" sz="1600" kern="1200" dirty="0">
                <a:solidFill>
                  <a:schemeClr val="tx1"/>
                </a:solidFill>
                <a:effectLst/>
                <a:latin typeface="微软雅黑" panose="020B0503020204020204" charset="-122"/>
                <a:ea typeface="微软雅黑" panose="020B0503020204020204" charset="-122"/>
                <a:cs typeface="+mn-cs"/>
              </a:rPr>
              <a:t> SAM </a:t>
            </a:r>
            <a:r>
              <a:rPr lang="zh-CN" altLang="en-US" sz="1600" kern="1200" dirty="0">
                <a:solidFill>
                  <a:schemeClr val="tx1"/>
                </a:solidFill>
                <a:effectLst/>
                <a:latin typeface="微软雅黑" panose="020B0503020204020204" charset="-122"/>
                <a:ea typeface="微软雅黑" panose="020B0503020204020204" charset="-122"/>
                <a:cs typeface="+mn-cs"/>
              </a:rPr>
              <a:t>使用了插值扰动。</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为了在全局目标下追求全局模型的平坦性，我们应该从全局模型和目标的角度来考虑扰动。</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超越局部锐度：面向联邦学习的高效通信全局锐度感知最小化</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动机：平坦度差异</a:t>
            </a:r>
            <a:endParaRPr lang="zh-CN" altLang="en-US" sz="1600" kern="1200" dirty="0">
              <a:solidFill>
                <a:schemeClr val="tx1"/>
              </a:solidFill>
              <a:effectLst/>
              <a:latin typeface="微软雅黑" panose="020B0503020204020204" charset="-122"/>
              <a:ea typeface="微软雅黑" panose="020B0503020204020204" charset="-122"/>
              <a:cs typeface="+mn-cs"/>
            </a:endParaRPr>
          </a:p>
          <a:p>
            <a:endParaRPr lang="en-US" altLang="zh-CN"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我们准备讨论平坦度差异问题：局部训练中的平坦度搜索并不意味着全局模型的平坦度。首先，我们正式定义差异，即</a:t>
            </a:r>
            <a:r>
              <a:rPr lang="en-US" altLang="zh-CN" sz="1600" kern="1200" dirty="0">
                <a:solidFill>
                  <a:schemeClr val="tx1"/>
                </a:solidFill>
                <a:effectLst/>
                <a:latin typeface="微软雅黑" panose="020B0503020204020204" charset="-122"/>
                <a:ea typeface="微软雅黑" panose="020B0503020204020204" charset="-122"/>
                <a:cs typeface="+mn-cs"/>
              </a:rPr>
              <a:t> ∆F</a:t>
            </a:r>
            <a:r>
              <a:rPr lang="zh-CN" altLang="en-US" sz="1600" kern="1200" dirty="0">
                <a:solidFill>
                  <a:schemeClr val="tx1"/>
                </a:solidFill>
                <a:effectLst/>
                <a:latin typeface="微软雅黑" panose="020B0503020204020204" charset="-122"/>
                <a:ea typeface="微软雅黑" panose="020B0503020204020204" charset="-122"/>
                <a:cs typeface="+mn-cs"/>
              </a:rPr>
              <a:t>，为全局模型和局部模型平坦度之间的差距。</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为简便起见，我们省略了第</a:t>
            </a:r>
            <a:r>
              <a:rPr lang="en-US" altLang="zh-CN" sz="1600" kern="1200" dirty="0">
                <a:solidFill>
                  <a:schemeClr val="tx1"/>
                </a:solidFill>
                <a:effectLst/>
                <a:latin typeface="微软雅黑" panose="020B0503020204020204" charset="-122"/>
                <a:ea typeface="微软雅黑" panose="020B0503020204020204" charset="-122"/>
                <a:cs typeface="+mn-cs"/>
              </a:rPr>
              <a:t> r </a:t>
            </a:r>
            <a:r>
              <a:rPr lang="zh-CN" altLang="en-US" sz="1600" kern="1200" dirty="0">
                <a:solidFill>
                  <a:schemeClr val="tx1"/>
                </a:solidFill>
                <a:effectLst/>
                <a:latin typeface="微软雅黑" panose="020B0503020204020204" charset="-122"/>
                <a:ea typeface="微软雅黑" panose="020B0503020204020204" charset="-122"/>
                <a:cs typeface="+mn-cs"/>
              </a:rPr>
              <a:t>轮和局部训练轮数</a:t>
            </a:r>
            <a:r>
              <a:rPr lang="en-US" altLang="zh-CN" sz="1600" kern="1200" dirty="0">
                <a:solidFill>
                  <a:schemeClr val="tx1"/>
                </a:solidFill>
                <a:effectLst/>
                <a:latin typeface="微软雅黑" panose="020B0503020204020204" charset="-122"/>
                <a:ea typeface="微软雅黑" panose="020B0503020204020204" charset="-122"/>
                <a:cs typeface="+mn-cs"/>
              </a:rPr>
              <a:t> k </a:t>
            </a:r>
            <a:r>
              <a:rPr lang="zh-CN" altLang="en-US" sz="1600" kern="1200" dirty="0">
                <a:solidFill>
                  <a:schemeClr val="tx1"/>
                </a:solidFill>
                <a:effectLst/>
                <a:latin typeface="微软雅黑" panose="020B0503020204020204" charset="-122"/>
                <a:ea typeface="微软雅黑" panose="020B0503020204020204" charset="-122"/>
                <a:cs typeface="+mn-cs"/>
              </a:rPr>
              <a:t>的符号。</a:t>
            </a:r>
            <a:endParaRPr lang="en-US" altLang="zh-CN"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定义</a:t>
            </a:r>
            <a:r>
              <a:rPr lang="en-US" altLang="zh-CN" sz="1600" kern="1200" dirty="0">
                <a:solidFill>
                  <a:schemeClr val="tx1"/>
                </a:solidFill>
                <a:effectLst/>
                <a:latin typeface="微软雅黑" panose="020B0503020204020204" charset="-122"/>
                <a:ea typeface="微软雅黑" panose="020B0503020204020204" charset="-122"/>
                <a:cs typeface="+mn-cs"/>
              </a:rPr>
              <a:t> 1. </a:t>
            </a:r>
            <a:r>
              <a:rPr lang="zh-CN" altLang="en-US" sz="1600" kern="1200" dirty="0">
                <a:solidFill>
                  <a:schemeClr val="tx1"/>
                </a:solidFill>
                <a:effectLst/>
                <a:latin typeface="微软雅黑" panose="020B0503020204020204" charset="-122"/>
                <a:ea typeface="微软雅黑" panose="020B0503020204020204" charset="-122"/>
                <a:cs typeface="+mn-cs"/>
              </a:rPr>
              <a:t>全局模型</a:t>
            </a:r>
            <a:r>
              <a:rPr lang="en-US" altLang="zh-CN" sz="1600" kern="1200" dirty="0">
                <a:solidFill>
                  <a:schemeClr val="tx1"/>
                </a:solidFill>
                <a:effectLst/>
                <a:latin typeface="微软雅黑" panose="020B0503020204020204" charset="-122"/>
                <a:ea typeface="微软雅黑" panose="020B0503020204020204" charset="-122"/>
                <a:cs typeface="+mn-cs"/>
              </a:rPr>
              <a:t> w </a:t>
            </a:r>
            <a:r>
              <a:rPr lang="zh-CN" altLang="en-US" sz="1600" kern="1200" dirty="0">
                <a:solidFill>
                  <a:schemeClr val="tx1"/>
                </a:solidFill>
                <a:effectLst/>
                <a:latin typeface="微软雅黑" panose="020B0503020204020204" charset="-122"/>
                <a:ea typeface="微软雅黑" panose="020B0503020204020204" charset="-122"/>
                <a:cs typeface="+mn-cs"/>
              </a:rPr>
              <a:t>和局部模型</a:t>
            </a:r>
            <a:r>
              <a:rPr lang="en-US" altLang="zh-CN" sz="1600" kern="1200" dirty="0">
                <a:solidFill>
                  <a:schemeClr val="tx1"/>
                </a:solidFill>
                <a:effectLst/>
                <a:latin typeface="微软雅黑" panose="020B0503020204020204" charset="-122"/>
                <a:ea typeface="微软雅黑" panose="020B0503020204020204" charset="-122"/>
                <a:cs typeface="+mn-cs"/>
              </a:rPr>
              <a:t> {wi} N i=1 </a:t>
            </a:r>
            <a:r>
              <a:rPr lang="zh-CN" altLang="en-US" sz="1600" kern="1200" dirty="0">
                <a:solidFill>
                  <a:schemeClr val="tx1"/>
                </a:solidFill>
                <a:effectLst/>
                <a:latin typeface="微软雅黑" panose="020B0503020204020204" charset="-122"/>
                <a:ea typeface="微软雅黑" panose="020B0503020204020204" charset="-122"/>
                <a:cs typeface="+mn-cs"/>
              </a:rPr>
              <a:t>的平坦度差异</a:t>
            </a:r>
            <a:r>
              <a:rPr lang="en-US" altLang="zh-CN" sz="1600" kern="1200" dirty="0">
                <a:solidFill>
                  <a:schemeClr val="tx1"/>
                </a:solidFill>
                <a:effectLst/>
                <a:latin typeface="微软雅黑" panose="020B0503020204020204" charset="-122"/>
                <a:ea typeface="微软雅黑" panose="020B0503020204020204" charset="-122"/>
                <a:cs typeface="+mn-cs"/>
              </a:rPr>
              <a:t> ∆F </a:t>
            </a:r>
            <a:r>
              <a:rPr lang="zh-CN" altLang="en-US" sz="1600" kern="1200" dirty="0">
                <a:solidFill>
                  <a:schemeClr val="tx1"/>
                </a:solidFill>
                <a:effectLst/>
                <a:latin typeface="微软雅黑" panose="020B0503020204020204" charset="-122"/>
                <a:ea typeface="微软雅黑" panose="020B0503020204020204" charset="-122"/>
                <a:cs typeface="+mn-cs"/>
              </a:rPr>
              <a:t>定义如下：</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FedGF</a:t>
            </a:r>
            <a:r>
              <a:rPr lang="zh-CN" altLang="en-US" dirty="0">
                <a:effectLst/>
                <a:sym typeface="+mn-ea"/>
              </a:rPr>
              <a:t>的训练过程</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本文重点介绍</a:t>
            </a:r>
            <a:r>
              <a:rPr lang="en-US" altLang="zh-CN" dirty="0">
                <a:effectLst/>
                <a:sym typeface="+mn-ea"/>
              </a:rPr>
              <a:t>FedGF</a:t>
            </a:r>
            <a:r>
              <a:rPr lang="zh-CN" altLang="en-US" dirty="0">
                <a:effectLst/>
                <a:sym typeface="+mn-ea"/>
              </a:rPr>
              <a:t>的局部训练和聚合步骤。</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局部训练：在第</a:t>
            </a:r>
            <a:r>
              <a:rPr lang="en-US" altLang="zh-CN" dirty="0">
                <a:effectLst/>
                <a:sym typeface="+mn-ea"/>
              </a:rPr>
              <a:t>r</a:t>
            </a:r>
            <a:r>
              <a:rPr lang="zh-CN" altLang="en-US" dirty="0">
                <a:effectLst/>
                <a:sym typeface="+mn-ea"/>
              </a:rPr>
              <a:t>轮开始时，客户端</a:t>
            </a:r>
            <a:r>
              <a:rPr lang="en-US" altLang="zh-CN" dirty="0">
                <a:effectLst/>
                <a:sym typeface="+mn-ea"/>
              </a:rPr>
              <a:t>i</a:t>
            </a:r>
            <a:r>
              <a:rPr lang="zh-CN" altLang="en-US" dirty="0">
                <a:effectLst/>
                <a:sym typeface="+mn-ea"/>
              </a:rPr>
              <a:t>接收到聚合后的全局模型</a:t>
            </a:r>
            <a:r>
              <a:rPr lang="en-US" altLang="zh-CN" dirty="0">
                <a:effectLst/>
                <a:sym typeface="+mn-ea"/>
              </a:rPr>
              <a:t>w&lt;sub&gt;r&lt;/sub&gt;</a:t>
            </a:r>
            <a:r>
              <a:rPr lang="zh-CN" altLang="en-US" dirty="0">
                <a:effectLst/>
                <a:sym typeface="+mn-ea"/>
              </a:rPr>
              <a:t>，并运行</a:t>
            </a:r>
            <a:r>
              <a:rPr lang="en-US" altLang="zh-CN" dirty="0">
                <a:effectLst/>
                <a:sym typeface="+mn-ea"/>
              </a:rPr>
              <a:t>K</a:t>
            </a:r>
            <a:r>
              <a:rPr lang="zh-CN" altLang="en-US" dirty="0">
                <a:effectLst/>
                <a:sym typeface="+mn-ea"/>
              </a:rPr>
              <a:t>个局部</a:t>
            </a:r>
            <a:r>
              <a:rPr lang="en-US" altLang="zh-CN" dirty="0">
                <a:effectLst/>
                <a:sym typeface="+mn-ea"/>
              </a:rPr>
              <a:t>epoch</a:t>
            </a:r>
            <a:r>
              <a:rPr lang="zh-CN" altLang="en-US" dirty="0">
                <a:effectLst/>
                <a:sym typeface="+mn-ea"/>
              </a:rPr>
              <a:t>。对于局部</a:t>
            </a:r>
            <a:r>
              <a:rPr lang="en-US" altLang="zh-CN" dirty="0">
                <a:effectLst/>
                <a:sym typeface="+mn-ea"/>
              </a:rPr>
              <a:t>epoch k</a:t>
            </a:r>
            <a:r>
              <a:rPr lang="zh-CN" altLang="en-US" dirty="0">
                <a:effectLst/>
                <a:sym typeface="+mn-ea"/>
              </a:rPr>
              <a:t>，客户端</a:t>
            </a:r>
            <a:r>
              <a:rPr lang="en-US" altLang="zh-CN" dirty="0">
                <a:effectLst/>
                <a:sym typeface="+mn-ea"/>
              </a:rPr>
              <a:t>i</a:t>
            </a:r>
            <a:r>
              <a:rPr lang="zh-CN" altLang="en-US" dirty="0">
                <a:effectLst/>
                <a:sym typeface="+mn-ea"/>
              </a:rPr>
              <a:t>计算两个扰动模型</a:t>
            </a:r>
            <a:r>
              <a:rPr lang="en-US" altLang="zh-CN" dirty="0">
                <a:effectLst/>
                <a:sym typeface="+mn-ea"/>
              </a:rPr>
              <a:t>w</a:t>
            </a:r>
            <a:r>
              <a:rPr lang="en-US" altLang="en-US" dirty="0">
                <a:effectLst/>
                <a:sym typeface="+mn-ea"/>
              </a:rPr>
              <a:t>̃</a:t>
            </a:r>
            <a:r>
              <a:rPr lang="en-US" altLang="zh-CN" dirty="0">
                <a:effectLst/>
                <a:sym typeface="+mn-ea"/>
              </a:rPr>
              <a:t>&lt;sub&gt;i,k&lt;/sub&gt;</a:t>
            </a:r>
            <a:r>
              <a:rPr lang="zh-CN" altLang="en-US" dirty="0">
                <a:effectLst/>
                <a:sym typeface="+mn-ea"/>
              </a:rPr>
              <a:t>和</a:t>
            </a:r>
            <a:r>
              <a:rPr lang="en-US" altLang="zh-CN" dirty="0">
                <a:effectLst/>
                <a:sym typeface="+mn-ea"/>
              </a:rPr>
              <a:t>w</a:t>
            </a:r>
            <a:r>
              <a:rPr lang="en-US" altLang="en-US" dirty="0">
                <a:effectLst/>
                <a:sym typeface="+mn-ea"/>
              </a:rPr>
              <a:t>̃</a:t>
            </a:r>
            <a:r>
              <a:rPr lang="en-US" altLang="zh-CN" dirty="0">
                <a:effectLst/>
                <a:sym typeface="+mn-ea"/>
              </a:rPr>
              <a:t>&lt;sub&gt;r&lt;/sub&gt;</a:t>
            </a:r>
            <a:r>
              <a:rPr lang="zh-CN" altLang="en-US" dirty="0">
                <a:effectLst/>
                <a:sym typeface="+mn-ea"/>
              </a:rPr>
              <a:t>，如下所示：</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1</a:t>
            </a:r>
            <a:r>
              <a:rPr lang="zh-CN" altLang="en-US" dirty="0">
                <a:effectLst/>
                <a:sym typeface="+mn-ea"/>
              </a:rPr>
              <a:t>这是客户端</a:t>
            </a:r>
            <a:r>
              <a:rPr lang="en-US" altLang="zh-CN" dirty="0">
                <a:effectLst/>
                <a:sym typeface="+mn-ea"/>
              </a:rPr>
              <a:t> $i$ </a:t>
            </a:r>
            <a:r>
              <a:rPr lang="zh-CN" altLang="en-US" dirty="0">
                <a:effectLst/>
                <a:sym typeface="+mn-ea"/>
              </a:rPr>
              <a:t>在第</a:t>
            </a:r>
            <a:r>
              <a:rPr lang="en-US" altLang="zh-CN" dirty="0">
                <a:effectLst/>
                <a:sym typeface="+mn-ea"/>
              </a:rPr>
              <a:t> $r$ </a:t>
            </a:r>
            <a:r>
              <a:rPr lang="zh-CN" altLang="en-US" dirty="0">
                <a:effectLst/>
                <a:sym typeface="+mn-ea"/>
              </a:rPr>
              <a:t>轮、第</a:t>
            </a:r>
            <a:r>
              <a:rPr lang="en-US" altLang="zh-CN" dirty="0">
                <a:effectLst/>
                <a:sym typeface="+mn-ea"/>
              </a:rPr>
              <a:t> $k$ </a:t>
            </a:r>
            <a:r>
              <a:rPr lang="zh-CN" altLang="en-US" dirty="0">
                <a:effectLst/>
                <a:sym typeface="+mn-ea"/>
              </a:rPr>
              <a:t>个本地迭代步时，基于本地小批量数据</a:t>
            </a:r>
            <a:r>
              <a:rPr lang="en-US" altLang="zh-CN" dirty="0">
                <a:effectLst/>
                <a:sym typeface="+mn-ea"/>
              </a:rPr>
              <a:t> $\zeta_{i,k}$ </a:t>
            </a:r>
            <a:r>
              <a:rPr lang="zh-CN" altLang="en-US" dirty="0">
                <a:effectLst/>
                <a:sym typeface="+mn-ea"/>
              </a:rPr>
              <a:t>计算出的随机梯度</a:t>
            </a:r>
            <a:r>
              <a:rPr lang="en-US" altLang="zh-CN" dirty="0">
                <a:effectLst/>
                <a:sym typeface="+mn-ea"/>
              </a:rPr>
              <a:t> </a:t>
            </a:r>
            <a:r>
              <a:rPr lang="zh-CN" altLang="en-US" dirty="0">
                <a:effectLst/>
                <a:sym typeface="+mn-ea"/>
              </a:rPr>
              <a:t>。作用：它代表了本地损失函数</a:t>
            </a:r>
            <a:r>
              <a:rPr lang="en-US" altLang="zh-CN" dirty="0">
                <a:effectLst/>
                <a:sym typeface="+mn-ea"/>
              </a:rPr>
              <a:t> $F_i$ </a:t>
            </a:r>
            <a:r>
              <a:rPr lang="zh-CN" altLang="en-US" dirty="0">
                <a:effectLst/>
                <a:sym typeface="+mn-ea"/>
              </a:rPr>
              <a:t>在当前模型参数</a:t>
            </a:r>
            <a:r>
              <a:rPr lang="en-US" altLang="zh-CN" dirty="0">
                <a:effectLst/>
                <a:sym typeface="+mn-ea"/>
              </a:rPr>
              <a:t> $w_{i,k}^r$ </a:t>
            </a:r>
            <a:r>
              <a:rPr lang="zh-CN" altLang="en-US" dirty="0">
                <a:effectLst/>
                <a:sym typeface="+mn-ea"/>
              </a:rPr>
              <a:t>处下降最快的方向</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2</a:t>
            </a:r>
            <a:r>
              <a:rPr lang="zh-CN" altLang="en-US" dirty="0">
                <a:effectLst/>
                <a:sym typeface="+mn-ea"/>
              </a:rPr>
              <a:t>这是标准的</a:t>
            </a:r>
            <a:r>
              <a:rPr lang="en-US" altLang="zh-CN" dirty="0">
                <a:effectLst/>
                <a:sym typeface="+mn-ea"/>
              </a:rPr>
              <a:t> SAM</a:t>
            </a:r>
            <a:r>
              <a:rPr lang="zh-CN" altLang="en-US" dirty="0">
                <a:effectLst/>
                <a:sym typeface="+mn-ea"/>
              </a:rPr>
              <a:t>（锐度感知最小化）</a:t>
            </a:r>
            <a:r>
              <a:rPr lang="en-US" altLang="zh-CN" dirty="0">
                <a:effectLst/>
                <a:sym typeface="+mn-ea"/>
              </a:rPr>
              <a:t> </a:t>
            </a:r>
            <a:r>
              <a:rPr lang="zh-CN" altLang="en-US" dirty="0">
                <a:effectLst/>
                <a:sym typeface="+mn-ea"/>
              </a:rPr>
              <a:t>步骤</a:t>
            </a:r>
            <a:r>
              <a:rPr lang="en-US" altLang="zh-CN" dirty="0">
                <a:effectLst/>
                <a:sym typeface="+mn-ea"/>
              </a:rPr>
              <a:t> </a:t>
            </a:r>
            <a:r>
              <a:rPr lang="zh-CN" altLang="en-US" dirty="0">
                <a:effectLst/>
                <a:sym typeface="+mn-ea"/>
              </a:rPr>
              <a:t>。它在当前模型</a:t>
            </a:r>
            <a:r>
              <a:rPr lang="en-US" altLang="zh-CN" dirty="0">
                <a:effectLst/>
                <a:sym typeface="+mn-ea"/>
              </a:rPr>
              <a:t> $w_{i,k}^r$ </a:t>
            </a:r>
            <a:r>
              <a:rPr lang="zh-CN" altLang="en-US" dirty="0">
                <a:effectLst/>
                <a:sym typeface="+mn-ea"/>
              </a:rPr>
              <a:t>的基础上，沿着本地梯度的方向移动了距离</a:t>
            </a:r>
            <a:r>
              <a:rPr lang="en-US" altLang="zh-CN" dirty="0">
                <a:effectLst/>
                <a:sym typeface="+mn-ea"/>
              </a:rPr>
              <a:t> $\rho$ 7</a:t>
            </a:r>
            <a:r>
              <a:rPr lang="zh-CN" altLang="en-US" dirty="0">
                <a:effectLst/>
                <a:sym typeface="+mn-ea"/>
              </a:rPr>
              <a:t>。作用：这个</a:t>
            </a:r>
            <a:r>
              <a:rPr lang="en-US" altLang="zh-CN" dirty="0">
                <a:effectLst/>
                <a:sym typeface="+mn-ea"/>
              </a:rPr>
              <a:t>“</a:t>
            </a:r>
            <a:r>
              <a:rPr lang="zh-CN" altLang="en-US" dirty="0">
                <a:effectLst/>
                <a:sym typeface="+mn-ea"/>
              </a:rPr>
              <a:t>扰动模型</a:t>
            </a:r>
            <a:r>
              <a:rPr lang="en-US" altLang="zh-CN" dirty="0">
                <a:effectLst/>
                <a:sym typeface="+mn-ea"/>
              </a:rPr>
              <a:t>”</a:t>
            </a:r>
            <a:r>
              <a:rPr lang="zh-CN" altLang="en-US" dirty="0">
                <a:effectLst/>
                <a:sym typeface="+mn-ea"/>
              </a:rPr>
              <a:t>用于寻找本地损失面上升最快的点</a:t>
            </a:r>
            <a:r>
              <a:rPr lang="en-US" altLang="zh-CN" dirty="0">
                <a:effectLst/>
                <a:sym typeface="+mn-ea"/>
              </a:rPr>
              <a:t> </a:t>
            </a:r>
            <a:r>
              <a:rPr lang="zh-CN" altLang="en-US" dirty="0">
                <a:effectLst/>
                <a:sym typeface="+mn-ea"/>
              </a:rPr>
              <a:t>。通过在这个点计算梯度并更新，模型可以避开局部损失陡峭的区域，寻找更平坦的极小值</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3</a:t>
            </a:r>
            <a:r>
              <a:rPr lang="zh-CN" altLang="en-US" dirty="0">
                <a:effectLst/>
                <a:sym typeface="+mn-ea"/>
              </a:rPr>
              <a:t>由于客户端无法直接获取所有客户端的聚合数据，也就无法计算真实的全局梯度</a:t>
            </a:r>
            <a:r>
              <a:rPr lang="en-US" altLang="zh-CN" dirty="0">
                <a:effectLst/>
                <a:sym typeface="+mn-ea"/>
              </a:rPr>
              <a:t> $\nabla F(w^r)$ </a:t>
            </a:r>
            <a:r>
              <a:rPr lang="zh-CN" altLang="en-US" dirty="0">
                <a:effectLst/>
                <a:sym typeface="+mn-ea"/>
              </a:rPr>
              <a:t>。作用：作者巧妙地利用前一轮全局模型</a:t>
            </a:r>
            <a:r>
              <a:rPr lang="en-US" altLang="zh-CN" dirty="0">
                <a:effectLst/>
                <a:sym typeface="+mn-ea"/>
              </a:rPr>
              <a:t> $w^{r-1}$ </a:t>
            </a:r>
            <a:r>
              <a:rPr lang="zh-CN" altLang="en-US" dirty="0">
                <a:effectLst/>
                <a:sym typeface="+mn-ea"/>
              </a:rPr>
              <a:t>与当前轮全局模型</a:t>
            </a:r>
            <a:r>
              <a:rPr lang="en-US" altLang="zh-CN" dirty="0">
                <a:effectLst/>
                <a:sym typeface="+mn-ea"/>
              </a:rPr>
              <a:t> $w^r$ </a:t>
            </a:r>
            <a:r>
              <a:rPr lang="zh-CN" altLang="en-US" dirty="0">
                <a:effectLst/>
                <a:sym typeface="+mn-ea"/>
              </a:rPr>
              <a:t>之间的差值作为全局梯度方向的近似（即伪梯度）</a:t>
            </a:r>
            <a:r>
              <a:rPr lang="en-US" altLang="zh-CN" dirty="0">
                <a:effectLst/>
                <a:sym typeface="+mn-ea"/>
              </a:rPr>
              <a:t> </a:t>
            </a:r>
            <a:r>
              <a:rPr lang="zh-CN" altLang="en-US" dirty="0">
                <a:effectLst/>
                <a:sym typeface="+mn-ea"/>
              </a:rPr>
              <a:t>。它代表了全局模型在上一轮迭代中的进化方向</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4</a:t>
            </a:r>
            <a:r>
              <a:rPr lang="zh-CN" altLang="en-US" dirty="0">
                <a:effectLst/>
                <a:sym typeface="+mn-ea"/>
              </a:rPr>
              <a:t>定义全局扰动模型</a:t>
            </a:r>
            <a:r>
              <a:rPr lang="en-US" altLang="zh-CN" dirty="0">
                <a:effectLst/>
                <a:sym typeface="+mn-ea"/>
              </a:rPr>
              <a:t> (Perturbed Global Model)$$\tilde{w}^{r}=w^{r}+\rho\triangle^{r}/||\triangle^{r}||$$</a:t>
            </a:r>
            <a:r>
              <a:rPr lang="zh-CN" altLang="en-US" dirty="0">
                <a:effectLst/>
                <a:sym typeface="+mn-ea"/>
              </a:rPr>
              <a:t>含义：这是基于</a:t>
            </a:r>
            <a:r>
              <a:rPr lang="en-US" altLang="zh-CN" dirty="0">
                <a:effectLst/>
                <a:sym typeface="+mn-ea"/>
              </a:rPr>
              <a:t>“</a:t>
            </a:r>
            <a:r>
              <a:rPr lang="zh-CN" altLang="en-US" dirty="0">
                <a:effectLst/>
                <a:sym typeface="+mn-ea"/>
              </a:rPr>
              <a:t>全局视野</a:t>
            </a:r>
            <a:r>
              <a:rPr lang="en-US" altLang="zh-CN" dirty="0">
                <a:effectLst/>
                <a:sym typeface="+mn-ea"/>
              </a:rPr>
              <a:t>”</a:t>
            </a:r>
            <a:r>
              <a:rPr lang="zh-CN" altLang="en-US" dirty="0">
                <a:effectLst/>
                <a:sym typeface="+mn-ea"/>
              </a:rPr>
              <a:t>计算的扰动模型</a:t>
            </a:r>
            <a:r>
              <a:rPr lang="en-US" altLang="zh-CN" dirty="0">
                <a:effectLst/>
                <a:sym typeface="+mn-ea"/>
              </a:rPr>
              <a:t> </a:t>
            </a:r>
            <a:r>
              <a:rPr lang="zh-CN" altLang="en-US" dirty="0">
                <a:effectLst/>
                <a:sym typeface="+mn-ea"/>
              </a:rPr>
              <a:t>。它将全局模型</a:t>
            </a:r>
            <a:r>
              <a:rPr lang="en-US" altLang="zh-CN" dirty="0">
                <a:effectLst/>
                <a:sym typeface="+mn-ea"/>
              </a:rPr>
              <a:t> $w^r$ </a:t>
            </a:r>
            <a:r>
              <a:rPr lang="zh-CN" altLang="en-US" dirty="0">
                <a:effectLst/>
                <a:sym typeface="+mn-ea"/>
              </a:rPr>
              <a:t>沿着公式</a:t>
            </a:r>
            <a:r>
              <a:rPr lang="en-US" altLang="zh-CN" dirty="0">
                <a:effectLst/>
                <a:sym typeface="+mn-ea"/>
              </a:rPr>
              <a:t> 10 </a:t>
            </a:r>
            <a:r>
              <a:rPr lang="zh-CN" altLang="en-US" dirty="0">
                <a:effectLst/>
                <a:sym typeface="+mn-ea"/>
              </a:rPr>
              <a:t>估算出的全局方向移动距离</a:t>
            </a:r>
            <a:r>
              <a:rPr lang="en-US" altLang="zh-CN" dirty="0">
                <a:effectLst/>
                <a:sym typeface="+mn-ea"/>
              </a:rPr>
              <a:t> $\rho$ </a:t>
            </a:r>
            <a:r>
              <a:rPr lang="zh-CN" altLang="en-US" dirty="0">
                <a:effectLst/>
                <a:sym typeface="+mn-ea"/>
              </a:rPr>
              <a:t>。作用：这个扰动模型能够感知全局目标的锐度（</a:t>
            </a:r>
            <a:r>
              <a:rPr lang="en-US" altLang="zh-CN" dirty="0">
                <a:effectLst/>
                <a:sym typeface="+mn-ea"/>
              </a:rPr>
              <a:t>Sharpness</a:t>
            </a:r>
            <a:r>
              <a:rPr lang="zh-CN" altLang="en-US" dirty="0">
                <a:effectLst/>
                <a:sym typeface="+mn-ea"/>
              </a:rPr>
              <a:t>）</a:t>
            </a:r>
            <a:r>
              <a:rPr lang="en-US" altLang="zh-CN" dirty="0">
                <a:effectLst/>
                <a:sym typeface="+mn-ea"/>
              </a:rPr>
              <a:t> </a:t>
            </a:r>
            <a:r>
              <a:rPr lang="zh-CN" altLang="en-US" dirty="0">
                <a:effectLst/>
                <a:sym typeface="+mn-ea"/>
              </a:rPr>
              <a:t>。它是解决</a:t>
            </a:r>
            <a:r>
              <a:rPr lang="en-US" altLang="zh-CN" dirty="0">
                <a:effectLst/>
                <a:sym typeface="+mn-ea"/>
              </a:rPr>
              <a:t>“</a:t>
            </a:r>
            <a:r>
              <a:rPr lang="zh-CN" altLang="en-US" dirty="0">
                <a:effectLst/>
                <a:sym typeface="+mn-ea"/>
              </a:rPr>
              <a:t>平坦度偏差</a:t>
            </a:r>
            <a:r>
              <a:rPr lang="en-US" altLang="zh-CN" dirty="0">
                <a:effectLst/>
                <a:sym typeface="+mn-ea"/>
              </a:rPr>
              <a:t>”</a:t>
            </a:r>
            <a:r>
              <a:rPr lang="zh-CN" altLang="en-US" dirty="0">
                <a:effectLst/>
                <a:sym typeface="+mn-ea"/>
              </a:rPr>
              <a:t>的关键，确保本地训练不仅是为了本地模型的平坦，也是为了让聚合后的全局模型落在一个更平坦的区域</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FedGF </a:t>
            </a:r>
            <a:r>
              <a:rPr lang="zh-CN" altLang="en-US" dirty="0">
                <a:effectLst/>
                <a:sym typeface="+mn-ea"/>
              </a:rPr>
              <a:t>算法的核心部分，它通过</a:t>
            </a:r>
            <a:r>
              <a:rPr lang="en-US" altLang="zh-CN" dirty="0">
                <a:effectLst/>
                <a:sym typeface="+mn-ea"/>
              </a:rPr>
              <a:t>**</a:t>
            </a:r>
            <a:r>
              <a:rPr lang="zh-CN" altLang="en-US" dirty="0">
                <a:effectLst/>
                <a:sym typeface="+mn-ea"/>
              </a:rPr>
              <a:t>插值（</a:t>
            </a:r>
            <a:r>
              <a:rPr lang="en-US" altLang="zh-CN" dirty="0">
                <a:effectLst/>
                <a:sym typeface="+mn-ea"/>
              </a:rPr>
              <a:t>Interpolation</a:t>
            </a:r>
            <a:r>
              <a:rPr lang="zh-CN" altLang="en-US" dirty="0">
                <a:effectLst/>
                <a:sym typeface="+mn-ea"/>
              </a:rPr>
              <a:t>）</a:t>
            </a:r>
            <a:r>
              <a:rPr lang="en-US" altLang="zh-CN" dirty="0">
                <a:effectLst/>
                <a:sym typeface="+mn-ea"/>
              </a:rPr>
              <a:t>**</a:t>
            </a:r>
            <a:r>
              <a:rPr lang="zh-CN" altLang="en-US" dirty="0">
                <a:effectLst/>
                <a:sym typeface="+mn-ea"/>
              </a:rPr>
              <a:t>的方式，将</a:t>
            </a:r>
            <a:r>
              <a:rPr lang="en-US" altLang="zh-CN" dirty="0">
                <a:effectLst/>
                <a:sym typeface="+mn-ea"/>
              </a:rPr>
              <a:t>“</a:t>
            </a:r>
            <a:r>
              <a:rPr lang="zh-CN" altLang="en-US" dirty="0">
                <a:effectLst/>
                <a:sym typeface="+mn-ea"/>
              </a:rPr>
              <a:t>本地</a:t>
            </a:r>
            <a:r>
              <a:rPr lang="en-US" altLang="zh-CN" dirty="0">
                <a:effectLst/>
                <a:sym typeface="+mn-ea"/>
              </a:rPr>
              <a:t>”</a:t>
            </a:r>
            <a:r>
              <a:rPr lang="zh-CN" altLang="en-US" dirty="0">
                <a:effectLst/>
                <a:sym typeface="+mn-ea"/>
              </a:rPr>
              <a:t>和</a:t>
            </a:r>
            <a:r>
              <a:rPr lang="en-US" altLang="zh-CN" dirty="0">
                <a:effectLst/>
                <a:sym typeface="+mn-ea"/>
              </a:rPr>
              <a:t>“</a:t>
            </a:r>
            <a:r>
              <a:rPr lang="zh-CN" altLang="en-US" dirty="0">
                <a:effectLst/>
                <a:sym typeface="+mn-ea"/>
              </a:rPr>
              <a:t>全局</a:t>
            </a:r>
            <a:r>
              <a:rPr lang="en-US" altLang="zh-CN" dirty="0">
                <a:effectLst/>
                <a:sym typeface="+mn-ea"/>
              </a:rPr>
              <a:t>”</a:t>
            </a:r>
            <a:r>
              <a:rPr lang="zh-CN" altLang="en-US" dirty="0">
                <a:effectLst/>
                <a:sym typeface="+mn-ea"/>
              </a:rPr>
              <a:t>的视野结合在一起。</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我们利用了先前全局模型与当前全局模型之间的差异，如公式</a:t>
            </a:r>
            <a:r>
              <a:rPr lang="en-US" altLang="zh-CN" dirty="0">
                <a:effectLst/>
                <a:sym typeface="+mn-ea"/>
              </a:rPr>
              <a:t> (10) </a:t>
            </a:r>
            <a:r>
              <a:rPr lang="zh-CN" altLang="en-US" dirty="0">
                <a:effectLst/>
                <a:sym typeface="+mn-ea"/>
              </a:rPr>
              <a:t>所示，该差异近似表示全局目标函数的梯度方向，即</a:t>
            </a:r>
            <a:r>
              <a:rPr lang="en-US" altLang="zh-CN" dirty="0">
                <a:effectLst/>
                <a:sym typeface="+mn-ea"/>
              </a:rPr>
              <a:t> ∇F(w r )</a:t>
            </a:r>
            <a:r>
              <a:rPr lang="zh-CN" altLang="en-US" dirty="0">
                <a:effectLst/>
                <a:sym typeface="+mn-ea"/>
              </a:rPr>
              <a:t>。基于全局扰动，</a:t>
            </a:r>
            <a:r>
              <a:rPr lang="en-US" altLang="zh-CN" dirty="0">
                <a:effectLst/>
                <a:sym typeface="+mn-ea"/>
              </a:rPr>
              <a:t>FedGF </a:t>
            </a:r>
            <a:r>
              <a:rPr lang="zh-CN" altLang="en-US" dirty="0">
                <a:effectLst/>
                <a:sym typeface="+mn-ea"/>
              </a:rPr>
              <a:t>计算公式</a:t>
            </a:r>
            <a:r>
              <a:rPr lang="en-US" altLang="zh-CN" dirty="0">
                <a:effectLst/>
                <a:sym typeface="+mn-ea"/>
              </a:rPr>
              <a:t> (11) </a:t>
            </a:r>
            <a:r>
              <a:rPr lang="zh-CN" altLang="en-US" dirty="0">
                <a:effectLst/>
                <a:sym typeface="+mn-ea"/>
              </a:rPr>
              <a:t>中的扰动全局模型，该模型可以理解为全局目标损失最大化的扰动模型。然后，</a:t>
            </a:r>
            <a:r>
              <a:rPr lang="en-US" altLang="zh-CN" dirty="0">
                <a:effectLst/>
                <a:sym typeface="+mn-ea"/>
              </a:rPr>
              <a:t>FedGF </a:t>
            </a:r>
            <a:r>
              <a:rPr lang="zh-CN" altLang="en-US" dirty="0">
                <a:effectLst/>
                <a:sym typeface="+mn-ea"/>
              </a:rPr>
              <a:t>对扰动后的全局模型和局部模型进行插值，以计算</a:t>
            </a:r>
            <a:r>
              <a:rPr lang="en-US" altLang="zh-CN" dirty="0">
                <a:effectLst/>
                <a:sym typeface="+mn-ea"/>
              </a:rPr>
              <a:t> w </a:t>
            </a:r>
            <a:r>
              <a:rPr lang="en-US" altLang="en-US" dirty="0">
                <a:effectLst/>
                <a:sym typeface="+mn-ea"/>
              </a:rPr>
              <a:t>̃</a:t>
            </a:r>
            <a:r>
              <a:rPr lang="en-US" altLang="zh-CN" dirty="0">
                <a:effectLst/>
                <a:sym typeface="+mn-ea"/>
              </a:rPr>
              <a:t> r i,k,c</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公式</a:t>
            </a:r>
            <a:r>
              <a:rPr lang="en-US" altLang="zh-CN" dirty="0">
                <a:effectLst/>
                <a:sym typeface="+mn-ea"/>
              </a:rPr>
              <a:t> 12 </a:t>
            </a:r>
            <a:r>
              <a:rPr lang="zh-CN" altLang="en-US" dirty="0">
                <a:effectLst/>
                <a:sym typeface="+mn-ea"/>
              </a:rPr>
              <a:t>的目的是确定一个特定的参数位置，在这个位置计算出的梯度既能照顾到本地模型的平坦度，也能兼顾全局模型的平坦度</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其中</a:t>
            </a:r>
            <a:r>
              <a:rPr lang="en-US" altLang="zh-CN" dirty="0">
                <a:effectLst/>
                <a:sym typeface="+mn-ea"/>
              </a:rPr>
              <a:t> 0 ≤ c ≤ 1 </a:t>
            </a:r>
            <a:r>
              <a:rPr lang="zh-CN" altLang="en-US" dirty="0">
                <a:effectLst/>
                <a:sym typeface="+mn-ea"/>
              </a:rPr>
              <a:t>是插值系数，用于控制</a:t>
            </a:r>
            <a:r>
              <a:rPr lang="en-US" altLang="zh-CN" dirty="0">
                <a:effectLst/>
                <a:sym typeface="+mn-ea"/>
              </a:rPr>
              <a:t> w</a:t>
            </a:r>
            <a:r>
              <a:rPr lang="en-US" altLang="en-US" dirty="0">
                <a:effectLst/>
                <a:sym typeface="+mn-ea"/>
              </a:rPr>
              <a:t>˜</a:t>
            </a:r>
            <a:r>
              <a:rPr lang="en-US" altLang="zh-CN" dirty="0">
                <a:effectLst/>
                <a:sym typeface="+mn-ea"/>
              </a:rPr>
              <a:t>i,k,c r </a:t>
            </a:r>
            <a:r>
              <a:rPr lang="zh-CN" altLang="en-US" dirty="0">
                <a:effectLst/>
                <a:sym typeface="+mn-ea"/>
              </a:rPr>
              <a:t>在全局模型和局部模型</a:t>
            </a:r>
            <a:r>
              <a:rPr lang="en-US" altLang="zh-CN" dirty="0">
                <a:effectLst/>
                <a:sym typeface="+mn-ea"/>
              </a:rPr>
              <a:t> mod_x0002_els </a:t>
            </a:r>
            <a:r>
              <a:rPr lang="zh-CN" altLang="en-US" dirty="0">
                <a:effectLst/>
                <a:sym typeface="+mn-ea"/>
              </a:rPr>
              <a:t>之间的位置。当</a:t>
            </a:r>
            <a:r>
              <a:rPr lang="en-US" altLang="zh-CN" dirty="0">
                <a:effectLst/>
                <a:sym typeface="+mn-ea"/>
              </a:rPr>
              <a:t> c </a:t>
            </a:r>
            <a:r>
              <a:rPr lang="zh-CN" altLang="en-US" dirty="0">
                <a:effectLst/>
                <a:sym typeface="+mn-ea"/>
              </a:rPr>
              <a:t>接近</a:t>
            </a:r>
            <a:r>
              <a:rPr lang="en-US" altLang="zh-CN" dirty="0">
                <a:effectLst/>
                <a:sym typeface="+mn-ea"/>
              </a:rPr>
              <a:t> 0 </a:t>
            </a:r>
            <a:r>
              <a:rPr lang="zh-CN" altLang="en-US" dirty="0">
                <a:effectLst/>
                <a:sym typeface="+mn-ea"/>
              </a:rPr>
              <a:t>时，</a:t>
            </a:r>
            <a:r>
              <a:rPr lang="en-US" altLang="zh-CN" dirty="0">
                <a:effectLst/>
                <a:sym typeface="+mn-ea"/>
              </a:rPr>
              <a:t>FedGF </a:t>
            </a:r>
            <a:r>
              <a:rPr lang="zh-CN" altLang="en-US" dirty="0">
                <a:effectLst/>
                <a:sym typeface="+mn-ea"/>
              </a:rPr>
              <a:t>趋近于</a:t>
            </a:r>
            <a:r>
              <a:rPr lang="en-US" altLang="zh-CN" dirty="0">
                <a:effectLst/>
                <a:sym typeface="+mn-ea"/>
              </a:rPr>
              <a:t> FedSAM</a:t>
            </a:r>
            <a:r>
              <a:rPr lang="zh-CN" altLang="en-US" dirty="0">
                <a:effectLst/>
                <a:sym typeface="+mn-ea"/>
              </a:rPr>
              <a:t>。当</a:t>
            </a:r>
            <a:r>
              <a:rPr lang="en-US" altLang="zh-CN" dirty="0">
                <a:effectLst/>
                <a:sym typeface="+mn-ea"/>
              </a:rPr>
              <a:t> c </a:t>
            </a:r>
            <a:r>
              <a:rPr lang="zh-CN" altLang="en-US" dirty="0">
                <a:effectLst/>
                <a:sym typeface="+mn-ea"/>
              </a:rPr>
              <a:t>接近</a:t>
            </a:r>
            <a:r>
              <a:rPr lang="en-US" altLang="zh-CN" dirty="0">
                <a:effectLst/>
                <a:sym typeface="+mn-ea"/>
              </a:rPr>
              <a:t> 1 </a:t>
            </a:r>
            <a:r>
              <a:rPr lang="zh-CN" altLang="en-US" dirty="0">
                <a:effectLst/>
                <a:sym typeface="+mn-ea"/>
              </a:rPr>
              <a:t>时，</a:t>
            </a:r>
            <a:r>
              <a:rPr lang="en-US" altLang="zh-CN" dirty="0">
                <a:effectLst/>
                <a:sym typeface="+mn-ea"/>
              </a:rPr>
              <a:t>FedGF </a:t>
            </a:r>
            <a:r>
              <a:rPr lang="zh-CN" altLang="en-US" dirty="0">
                <a:effectLst/>
                <a:sym typeface="+mn-ea"/>
              </a:rPr>
              <a:t>倾向于全局模型，以在全局模型附近找到平坦的最小值。然后，</a:t>
            </a:r>
            <a:r>
              <a:rPr lang="en-US" altLang="zh-CN" dirty="0">
                <a:effectLst/>
                <a:sym typeface="+mn-ea"/>
              </a:rPr>
              <a:t>FedGF </a:t>
            </a:r>
            <a:r>
              <a:rPr lang="zh-CN" altLang="en-US" dirty="0">
                <a:effectLst/>
                <a:sym typeface="+mn-ea"/>
              </a:rPr>
              <a:t>基于位置</a:t>
            </a:r>
            <a:r>
              <a:rPr lang="en-US" altLang="zh-CN" dirty="0">
                <a:effectLst/>
                <a:sym typeface="+mn-ea"/>
              </a:rPr>
              <a:t> w</a:t>
            </a:r>
            <a:r>
              <a:rPr lang="en-US" altLang="en-US" dirty="0">
                <a:effectLst/>
                <a:sym typeface="+mn-ea"/>
              </a:rPr>
              <a:t>˜</a:t>
            </a:r>
            <a:r>
              <a:rPr lang="en-US" altLang="zh-CN" dirty="0">
                <a:effectLst/>
                <a:sym typeface="+mn-ea"/>
              </a:rPr>
              <a:t>i,k,c r </a:t>
            </a:r>
            <a:r>
              <a:rPr lang="zh-CN" altLang="en-US" dirty="0">
                <a:effectLst/>
                <a:sym typeface="+mn-ea"/>
              </a:rPr>
              <a:t>处的局部</a:t>
            </a:r>
            <a:r>
              <a:rPr lang="en-US" altLang="zh-CN" dirty="0">
                <a:effectLst/>
                <a:sym typeface="+mn-ea"/>
              </a:rPr>
              <a:t> epoch ζi,k ∼ Di </a:t>
            </a:r>
            <a:r>
              <a:rPr lang="zh-CN" altLang="en-US" dirty="0">
                <a:effectLst/>
                <a:sym typeface="+mn-ea"/>
              </a:rPr>
              <a:t>计算梯度，以更新局部模型：</a:t>
            </a: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图</a:t>
            </a:r>
            <a:r>
              <a:rPr lang="en-US" altLang="zh-CN" dirty="0">
                <a:effectLst/>
                <a:sym typeface="+mn-ea"/>
              </a:rPr>
              <a:t> 3(a)</a:t>
            </a:r>
            <a:r>
              <a:rPr lang="zh-CN" altLang="en-US" dirty="0">
                <a:effectLst/>
                <a:sym typeface="+mn-ea"/>
              </a:rPr>
              <a:t>：</a:t>
            </a:r>
            <a:r>
              <a:rPr lang="en-US" altLang="zh-CN" dirty="0">
                <a:effectLst/>
                <a:sym typeface="+mn-ea"/>
              </a:rPr>
              <a:t>MoFedSAM </a:t>
            </a:r>
            <a:r>
              <a:rPr lang="zh-CN" altLang="en-US" dirty="0">
                <a:effectLst/>
                <a:sym typeface="+mn-ea"/>
              </a:rPr>
              <a:t>的逻辑</a:t>
            </a:r>
            <a:endParaRPr lang="en-US" altLang="zh-CN"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本地视角：</a:t>
            </a:r>
            <a:r>
              <a:rPr lang="en-US" altLang="zh-CN" dirty="0">
                <a:effectLst/>
                <a:sym typeface="+mn-ea"/>
              </a:rPr>
              <a:t>MoFedSAM </a:t>
            </a:r>
            <a:r>
              <a:rPr lang="zh-CN" altLang="en-US" dirty="0">
                <a:effectLst/>
                <a:sym typeface="+mn-ea"/>
              </a:rPr>
              <a:t>主要利用基于本地目标函数计算出的扰动（橙色虚线箭头）</a:t>
            </a:r>
            <a:r>
              <a:rPr lang="en-US" altLang="zh-CN" dirty="0">
                <a:effectLst/>
                <a:sym typeface="+mn-ea"/>
              </a:rPr>
              <a:t> </a:t>
            </a:r>
            <a:r>
              <a:rPr lang="zh-CN" altLang="en-US" dirty="0">
                <a:effectLst/>
                <a:sym typeface="+mn-ea"/>
              </a:rPr>
              <a:t>。</a:t>
            </a:r>
            <a:endParaRPr lang="en-US" altLang="zh-CN"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动量辅助：它使用全局模型的更新方向作为</a:t>
            </a:r>
            <a:r>
              <a:rPr lang="en-US" altLang="zh-CN" dirty="0">
                <a:effectLst/>
                <a:sym typeface="+mn-ea"/>
              </a:rPr>
              <a:t>“</a:t>
            </a:r>
            <a:r>
              <a:rPr lang="zh-CN" altLang="en-US" dirty="0">
                <a:effectLst/>
                <a:sym typeface="+mn-ea"/>
              </a:rPr>
              <a:t>动量</a:t>
            </a:r>
            <a:r>
              <a:rPr lang="en-US" altLang="zh-CN" dirty="0">
                <a:effectLst/>
                <a:sym typeface="+mn-ea"/>
              </a:rPr>
              <a:t>”</a:t>
            </a:r>
            <a:r>
              <a:rPr lang="zh-CN" altLang="en-US" dirty="0">
                <a:effectLst/>
                <a:sym typeface="+mn-ea"/>
              </a:rPr>
              <a:t>（绿色实线箭头），旨在寻找具有更低全局目标函数值的模型</a:t>
            </a:r>
            <a:r>
              <a:rPr lang="en-US" altLang="zh-CN" dirty="0">
                <a:effectLst/>
                <a:sym typeface="+mn-ea"/>
              </a:rPr>
              <a:t> </a:t>
            </a:r>
            <a:r>
              <a:rPr lang="zh-CN" altLang="en-US" dirty="0">
                <a:effectLst/>
                <a:sym typeface="+mn-ea"/>
              </a:rPr>
              <a:t>。</a:t>
            </a:r>
            <a:endParaRPr lang="en-US" altLang="zh-CN"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局限性：它并未显式地针对全局模型的平坦度进行扰动搜索</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图</a:t>
            </a:r>
            <a:r>
              <a:rPr lang="en-US" altLang="zh-CN" dirty="0">
                <a:effectLst/>
                <a:sym typeface="+mn-ea"/>
              </a:rPr>
              <a:t> 3(b)</a:t>
            </a:r>
            <a:r>
              <a:rPr lang="zh-CN" altLang="en-US" dirty="0">
                <a:effectLst/>
                <a:sym typeface="+mn-ea"/>
              </a:rPr>
              <a:t>：</a:t>
            </a:r>
            <a:r>
              <a:rPr lang="en-US" altLang="zh-CN" dirty="0">
                <a:effectLst/>
                <a:sym typeface="+mn-ea"/>
              </a:rPr>
              <a:t>FedSMOO </a:t>
            </a:r>
            <a:r>
              <a:rPr lang="zh-CN" altLang="en-US" dirty="0">
                <a:effectLst/>
                <a:sym typeface="+mn-ea"/>
              </a:rPr>
              <a:t>的逻辑扰动校正：</a:t>
            </a:r>
            <a:r>
              <a:rPr lang="en-US" altLang="zh-CN" dirty="0">
                <a:effectLst/>
                <a:sym typeface="+mn-ea"/>
              </a:rPr>
              <a:t>FedSMOO </a:t>
            </a:r>
            <a:r>
              <a:rPr lang="zh-CN" altLang="en-US" dirty="0">
                <a:effectLst/>
                <a:sym typeface="+mn-ea"/>
              </a:rPr>
              <a:t>引入了一个校正梯度</a:t>
            </a:r>
            <a:r>
              <a:rPr lang="en-US" altLang="zh-CN" dirty="0">
                <a:effectLst/>
                <a:sym typeface="+mn-ea"/>
              </a:rPr>
              <a:t> $G_c$ </a:t>
            </a:r>
            <a:r>
              <a:rPr lang="zh-CN" altLang="en-US" dirty="0">
                <a:effectLst/>
                <a:sym typeface="+mn-ea"/>
              </a:rPr>
              <a:t>来调整本地扰动</a:t>
            </a:r>
            <a:r>
              <a:rPr lang="en-US" altLang="zh-CN" dirty="0">
                <a:effectLst/>
                <a:sym typeface="+mn-ea"/>
              </a:rPr>
              <a:t> 6</a:t>
            </a:r>
            <a:r>
              <a:rPr lang="zh-CN" altLang="en-US" dirty="0">
                <a:effectLst/>
                <a:sym typeface="+mn-ea"/>
              </a:rPr>
              <a:t>。正则化依赖：该方法高度依赖辅助正则化项，以强制本地模型分配在全局模型附近</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局限性：虽然通过泰勒展开近似了全局信息，但它对模型分歧的自适应调节能力有限</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 </a:t>
            </a:r>
            <a:r>
              <a:rPr lang="zh-CN" altLang="en-US" dirty="0">
                <a:effectLst/>
                <a:sym typeface="+mn-ea"/>
              </a:rPr>
              <a:t>图</a:t>
            </a:r>
            <a:r>
              <a:rPr lang="en-US" altLang="zh-CN" dirty="0">
                <a:effectLst/>
                <a:sym typeface="+mn-ea"/>
              </a:rPr>
              <a:t> 3(c)</a:t>
            </a:r>
            <a:r>
              <a:rPr lang="zh-CN" altLang="en-US" dirty="0">
                <a:effectLst/>
                <a:sym typeface="+mn-ea"/>
              </a:rPr>
              <a:t>：</a:t>
            </a:r>
            <a:r>
              <a:rPr lang="en-US" altLang="zh-CN" dirty="0">
                <a:effectLst/>
                <a:sym typeface="+mn-ea"/>
              </a:rPr>
              <a:t>FedGF</a:t>
            </a:r>
            <a:r>
              <a:rPr lang="zh-CN" altLang="en-US" dirty="0">
                <a:effectLst/>
                <a:sym typeface="+mn-ea"/>
              </a:rPr>
              <a:t>（本文提出的方法）的逻辑这是理解</a:t>
            </a:r>
            <a:r>
              <a:rPr lang="en-US" altLang="zh-CN" dirty="0">
                <a:effectLst/>
                <a:sym typeface="+mn-ea"/>
              </a:rPr>
              <a:t> FedGF </a:t>
            </a:r>
            <a:r>
              <a:rPr lang="zh-CN" altLang="en-US" dirty="0">
                <a:effectLst/>
                <a:sym typeface="+mn-ea"/>
              </a:rPr>
              <a:t>创新性的关键，它展示了</a:t>
            </a:r>
            <a:r>
              <a:rPr lang="en-US" altLang="zh-CN" dirty="0">
                <a:effectLst/>
                <a:sym typeface="+mn-ea"/>
              </a:rPr>
              <a:t>“</a:t>
            </a:r>
            <a:r>
              <a:rPr lang="zh-CN" altLang="en-US" dirty="0">
                <a:effectLst/>
                <a:sym typeface="+mn-ea"/>
              </a:rPr>
              <a:t>双重扰动</a:t>
            </a:r>
            <a:r>
              <a:rPr lang="en-US" altLang="zh-CN" dirty="0">
                <a:effectLst/>
                <a:sym typeface="+mn-ea"/>
              </a:rPr>
              <a:t>”</a:t>
            </a:r>
            <a:r>
              <a:rPr lang="zh-CN" altLang="en-US" dirty="0">
                <a:effectLst/>
                <a:sym typeface="+mn-ea"/>
              </a:rPr>
              <a:t>的结合过程：双重扰动源：</a:t>
            </a:r>
            <a:r>
              <a:rPr lang="en-US" altLang="zh-CN" dirty="0">
                <a:effectLst/>
                <a:sym typeface="+mn-ea"/>
              </a:rPr>
              <a:t>(l) </a:t>
            </a:r>
            <a:r>
              <a:rPr lang="zh-CN" altLang="en-US" dirty="0">
                <a:effectLst/>
                <a:sym typeface="+mn-ea"/>
              </a:rPr>
              <a:t>本地扰动</a:t>
            </a:r>
            <a:r>
              <a:rPr lang="en-US" altLang="zh-CN" dirty="0">
                <a:effectLst/>
                <a:sym typeface="+mn-ea"/>
              </a:rPr>
              <a:t> (Local Perturb)</a:t>
            </a:r>
            <a:r>
              <a:rPr lang="zh-CN" altLang="en-US" dirty="0">
                <a:effectLst/>
                <a:sym typeface="+mn-ea"/>
              </a:rPr>
              <a:t>：基于本地梯度方向计算</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(g) </a:t>
            </a:r>
            <a:r>
              <a:rPr lang="zh-CN" altLang="en-US" dirty="0">
                <a:effectLst/>
                <a:sym typeface="+mn-ea"/>
              </a:rPr>
              <a:t>全局扰动</a:t>
            </a:r>
            <a:r>
              <a:rPr lang="en-US" altLang="zh-CN" dirty="0">
                <a:effectLst/>
                <a:sym typeface="+mn-ea"/>
              </a:rPr>
              <a:t> (Global Perturb)</a:t>
            </a:r>
            <a:r>
              <a:rPr lang="zh-CN" altLang="en-US" dirty="0">
                <a:effectLst/>
                <a:sym typeface="+mn-ea"/>
              </a:rPr>
              <a:t>：橙色箭头</a:t>
            </a:r>
            <a:r>
              <a:rPr lang="en-US" altLang="zh-CN" dirty="0">
                <a:effectLst/>
                <a:sym typeface="+mn-ea"/>
              </a:rPr>
              <a:t> (g) </a:t>
            </a:r>
            <a:r>
              <a:rPr lang="zh-CN" altLang="en-US" dirty="0">
                <a:effectLst/>
                <a:sym typeface="+mn-ea"/>
              </a:rPr>
              <a:t>代表了全局扰动方向，它是全局动量的反方向，旨在探测全局损失面最陡峭的方向</a:t>
            </a:r>
            <a:r>
              <a:rPr lang="en-US" altLang="zh-CN" dirty="0">
                <a:effectLst/>
                <a:sym typeface="+mn-ea"/>
              </a:rPr>
              <a:t> 10101010</a:t>
            </a:r>
            <a:r>
              <a:rPr lang="zh-CN" altLang="en-US" dirty="0">
                <a:effectLst/>
                <a:sym typeface="+mn-ea"/>
              </a:rPr>
              <a:t>。自适应插值点</a:t>
            </a:r>
            <a:r>
              <a:rPr lang="en-US" altLang="zh-CN" dirty="0">
                <a:effectLst/>
                <a:sym typeface="+mn-ea"/>
              </a:rPr>
              <a:t> $\tilde{w}_{i,k,c}^r$</a:t>
            </a:r>
            <a:r>
              <a:rPr lang="zh-CN" altLang="en-US" dirty="0">
                <a:effectLst/>
                <a:sym typeface="+mn-ea"/>
              </a:rPr>
              <a:t>：</a:t>
            </a:r>
            <a:r>
              <a:rPr lang="en-US" altLang="zh-CN" dirty="0">
                <a:effectLst/>
                <a:sym typeface="+mn-ea"/>
              </a:rPr>
              <a:t>FedGF </a:t>
            </a:r>
            <a:r>
              <a:rPr lang="zh-CN" altLang="en-US" dirty="0">
                <a:effectLst/>
                <a:sym typeface="+mn-ea"/>
              </a:rPr>
              <a:t>不直接在本地扰动点或全局扰动点更新，而是在两者之间寻找一个平衡点</a:t>
            </a:r>
            <a:r>
              <a:rPr lang="en-US" altLang="zh-CN" dirty="0">
                <a:effectLst/>
                <a:sym typeface="+mn-ea"/>
              </a:rPr>
              <a:t> $\tilde{w}_{i,k,c}^r$ </a:t>
            </a:r>
            <a:r>
              <a:rPr lang="zh-CN" altLang="en-US" dirty="0">
                <a:effectLst/>
                <a:sym typeface="+mn-ea"/>
              </a:rPr>
              <a:t>。插值系数</a:t>
            </a:r>
            <a:r>
              <a:rPr lang="en-US" altLang="zh-CN" dirty="0">
                <a:effectLst/>
                <a:sym typeface="+mn-ea"/>
              </a:rPr>
              <a:t> $c$ </a:t>
            </a:r>
            <a:r>
              <a:rPr lang="zh-CN" altLang="en-US" dirty="0">
                <a:effectLst/>
                <a:sym typeface="+mn-ea"/>
              </a:rPr>
              <a:t>控制着在这个平衡点上，模型对</a:t>
            </a:r>
            <a:r>
              <a:rPr lang="en-US" altLang="zh-CN" dirty="0">
                <a:effectLst/>
                <a:sym typeface="+mn-ea"/>
              </a:rPr>
              <a:t>“</a:t>
            </a:r>
            <a:r>
              <a:rPr lang="zh-CN" altLang="en-US" dirty="0">
                <a:effectLst/>
                <a:sym typeface="+mn-ea"/>
              </a:rPr>
              <a:t>全局平坦度</a:t>
            </a:r>
            <a:r>
              <a:rPr lang="en-US" altLang="zh-CN" dirty="0">
                <a:effectLst/>
                <a:sym typeface="+mn-ea"/>
              </a:rPr>
              <a:t>”</a:t>
            </a:r>
            <a:r>
              <a:rPr lang="zh-CN" altLang="en-US" dirty="0">
                <a:effectLst/>
                <a:sym typeface="+mn-ea"/>
              </a:rPr>
              <a:t>和</a:t>
            </a:r>
            <a:r>
              <a:rPr lang="en-US" altLang="zh-CN" dirty="0">
                <a:effectLst/>
                <a:sym typeface="+mn-ea"/>
              </a:rPr>
              <a:t>“</a:t>
            </a:r>
            <a:r>
              <a:rPr lang="zh-CN" altLang="en-US" dirty="0">
                <a:effectLst/>
                <a:sym typeface="+mn-ea"/>
              </a:rPr>
              <a:t>本地平坦度</a:t>
            </a:r>
            <a:r>
              <a:rPr lang="en-US" altLang="zh-CN" dirty="0">
                <a:effectLst/>
                <a:sym typeface="+mn-ea"/>
              </a:rPr>
              <a:t>”</a:t>
            </a:r>
            <a:r>
              <a:rPr lang="zh-CN" altLang="en-US" dirty="0">
                <a:effectLst/>
                <a:sym typeface="+mn-ea"/>
              </a:rPr>
              <a:t>的侧重程度</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模型更新（黑色实线箭头）：在插值点</a:t>
            </a:r>
            <a:r>
              <a:rPr lang="en-US" altLang="zh-CN" dirty="0">
                <a:effectLst/>
                <a:sym typeface="+mn-ea"/>
              </a:rPr>
              <a:t> $\tilde{w}_{i,k,c}^r$ </a:t>
            </a:r>
            <a:r>
              <a:rPr lang="zh-CN" altLang="en-US" dirty="0">
                <a:effectLst/>
                <a:sym typeface="+mn-ea"/>
              </a:rPr>
              <a:t>计算梯度（蓝色箭头），然后执行模型更新（黑色箭头）</a:t>
            </a:r>
            <a:r>
              <a:rPr lang="en-US" altLang="zh-CN" dirty="0">
                <a:effectLst/>
                <a:sym typeface="+mn-ea"/>
              </a:rPr>
              <a:t> </a:t>
            </a:r>
            <a:r>
              <a:rPr lang="zh-CN" altLang="en-US" dirty="0">
                <a:effectLst/>
                <a:sym typeface="+mn-ea"/>
              </a:rPr>
              <a:t>。这种方法显式地将全局视野引入本地训练，从而缓解了</a:t>
            </a:r>
            <a:r>
              <a:rPr lang="en-US" altLang="zh-CN" dirty="0">
                <a:effectLst/>
                <a:sym typeface="+mn-ea"/>
              </a:rPr>
              <a:t>“</a:t>
            </a:r>
            <a:r>
              <a:rPr lang="zh-CN" altLang="en-US" dirty="0">
                <a:effectLst/>
                <a:sym typeface="+mn-ea"/>
              </a:rPr>
              <a:t>平坦度偏差</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黑色实线箭头：代表每一轮本地迭代中的模型更新</a:t>
            </a:r>
            <a:r>
              <a:rPr lang="en-US" altLang="zh-CN" dirty="0">
                <a:effectLst/>
                <a:sym typeface="+mn-ea"/>
              </a:rPr>
              <a:t> 15</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蓝色箭头：在扰动点处计算出的梯度方向</a:t>
            </a:r>
            <a:r>
              <a:rPr lang="en-US" altLang="zh-CN" dirty="0">
                <a:effectLst/>
                <a:sym typeface="+mn-ea"/>
              </a:rPr>
              <a:t> 16</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橙色虚线箭头：表示扰动操作（从</a:t>
            </a:r>
            <a:r>
              <a:rPr lang="en-US" altLang="zh-CN" dirty="0">
                <a:effectLst/>
                <a:sym typeface="+mn-ea"/>
              </a:rPr>
              <a:t> $w_{i,k}^r$ </a:t>
            </a:r>
            <a:r>
              <a:rPr lang="zh-CN" altLang="en-US" dirty="0">
                <a:effectLst/>
                <a:sym typeface="+mn-ea"/>
              </a:rPr>
              <a:t>指向扰动模型点）</a:t>
            </a:r>
            <a:r>
              <a:rPr lang="en-US" altLang="zh-CN" dirty="0">
                <a:effectLst/>
                <a:sym typeface="+mn-ea"/>
              </a:rPr>
              <a:t> 17</a:t>
            </a:r>
            <a:r>
              <a:rPr lang="zh-CN" altLang="en-US" dirty="0">
                <a:effectLst/>
                <a:sym typeface="+mn-ea"/>
              </a:rPr>
              <a:t>。插值系数</a:t>
            </a:r>
            <a:r>
              <a:rPr lang="en-US" altLang="zh-CN" dirty="0">
                <a:effectLst/>
                <a:sym typeface="+mn-ea"/>
              </a:rPr>
              <a:t> $c$</a:t>
            </a:r>
            <a:r>
              <a:rPr lang="zh-CN" altLang="en-US" dirty="0">
                <a:effectLst/>
                <a:sym typeface="+mn-ea"/>
              </a:rPr>
              <a:t>：图中展示了如何通过</a:t>
            </a:r>
            <a:r>
              <a:rPr lang="en-US" altLang="zh-CN" dirty="0">
                <a:effectLst/>
                <a:sym typeface="+mn-ea"/>
              </a:rPr>
              <a:t> $c$ </a:t>
            </a:r>
            <a:r>
              <a:rPr lang="zh-CN" altLang="en-US" dirty="0">
                <a:effectLst/>
                <a:sym typeface="+mn-ea"/>
              </a:rPr>
              <a:t>和</a:t>
            </a:r>
            <a:r>
              <a:rPr lang="en-US" altLang="zh-CN" dirty="0">
                <a:effectLst/>
                <a:sym typeface="+mn-ea"/>
              </a:rPr>
              <a:t> $1-c$ </a:t>
            </a:r>
            <a:r>
              <a:rPr lang="zh-CN" altLang="en-US" dirty="0">
                <a:effectLst/>
                <a:sym typeface="+mn-ea"/>
              </a:rPr>
              <a:t>的权重分配，在全局扰动点和本地扰动点之间拉出一条弧线，定位最终的计算点</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图</a:t>
            </a:r>
            <a:r>
              <a:rPr lang="en-US" altLang="zh-CN" dirty="0">
                <a:effectLst/>
                <a:sym typeface="+mn-ea"/>
              </a:rPr>
              <a:t> 6 </a:t>
            </a:r>
            <a:r>
              <a:rPr lang="zh-CN" altLang="en-US" dirty="0">
                <a:effectLst/>
                <a:sym typeface="+mn-ea"/>
              </a:rPr>
              <a:t>展示了</a:t>
            </a:r>
            <a:r>
              <a:rPr lang="en-US" altLang="zh-CN" dirty="0">
                <a:effectLst/>
                <a:sym typeface="+mn-ea"/>
              </a:rPr>
              <a:t> FedGF </a:t>
            </a:r>
            <a:r>
              <a:rPr lang="zh-CN" altLang="en-US" dirty="0">
                <a:effectLst/>
                <a:sym typeface="+mn-ea"/>
              </a:rPr>
              <a:t>算法在极度异构（</a:t>
            </a:r>
            <a:r>
              <a:rPr lang="en-US" altLang="zh-CN" dirty="0">
                <a:effectLst/>
                <a:sym typeface="+mn-ea"/>
              </a:rPr>
              <a:t>$CIFAR-100, \alpha=0$</a:t>
            </a:r>
            <a:r>
              <a:rPr lang="zh-CN" altLang="en-US" dirty="0">
                <a:effectLst/>
                <a:sym typeface="+mn-ea"/>
              </a:rPr>
              <a:t>）设置下，本地模型与全局模型的损失表面（</a:t>
            </a:r>
            <a:r>
              <a:rPr lang="en-US" altLang="zh-CN" dirty="0">
                <a:effectLst/>
                <a:sym typeface="+mn-ea"/>
              </a:rPr>
              <a:t>Loss Surface</a:t>
            </a:r>
            <a:r>
              <a:rPr lang="zh-CN" altLang="en-US" dirty="0">
                <a:effectLst/>
                <a:sym typeface="+mn-ea"/>
              </a:rPr>
              <a:t>）可视化结果</a:t>
            </a:r>
            <a:r>
              <a:rPr lang="en-US" altLang="zh-CN" dirty="0">
                <a:effectLst/>
                <a:sym typeface="+mn-ea"/>
              </a:rPr>
              <a:t> </a:t>
            </a:r>
            <a:r>
              <a:rPr lang="zh-CN" altLang="en-US" dirty="0">
                <a:effectLst/>
                <a:sym typeface="+mn-ea"/>
              </a:rPr>
              <a:t>。它是证明</a:t>
            </a:r>
            <a:r>
              <a:rPr lang="en-US" altLang="zh-CN" dirty="0">
                <a:effectLst/>
                <a:sym typeface="+mn-ea"/>
              </a:rPr>
              <a:t> FedGF </a:t>
            </a:r>
            <a:r>
              <a:rPr lang="zh-CN" altLang="en-US" dirty="0">
                <a:effectLst/>
                <a:sym typeface="+mn-ea"/>
              </a:rPr>
              <a:t>能够有效缓解</a:t>
            </a:r>
            <a:r>
              <a:rPr lang="en-US" altLang="zh-CN" dirty="0">
                <a:effectLst/>
                <a:sym typeface="+mn-ea"/>
              </a:rPr>
              <a:t>“</a:t>
            </a:r>
            <a:r>
              <a:rPr lang="zh-CN" altLang="en-US" dirty="0">
                <a:effectLst/>
                <a:sym typeface="+mn-ea"/>
              </a:rPr>
              <a:t>平坦度偏差</a:t>
            </a:r>
            <a:r>
              <a:rPr lang="en-US" altLang="zh-CN" dirty="0">
                <a:effectLst/>
                <a:sym typeface="+mn-ea"/>
              </a:rPr>
              <a:t>”</a:t>
            </a:r>
            <a:r>
              <a:rPr lang="zh-CN" altLang="en-US" dirty="0">
                <a:effectLst/>
                <a:sym typeface="+mn-ea"/>
              </a:rPr>
              <a:t>的核心直观证据</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1. </a:t>
            </a:r>
            <a:r>
              <a:rPr lang="zh-CN" altLang="en-US" dirty="0">
                <a:effectLst/>
                <a:sym typeface="+mn-ea"/>
              </a:rPr>
              <a:t>图</a:t>
            </a:r>
            <a:r>
              <a:rPr lang="en-US" altLang="zh-CN" dirty="0">
                <a:effectLst/>
                <a:sym typeface="+mn-ea"/>
              </a:rPr>
              <a:t> 6(a)</a:t>
            </a:r>
            <a:r>
              <a:rPr lang="zh-CN" altLang="en-US" dirty="0">
                <a:effectLst/>
                <a:sym typeface="+mn-ea"/>
              </a:rPr>
              <a:t>：本地模型</a:t>
            </a:r>
            <a:r>
              <a:rPr lang="en-US" altLang="zh-CN" dirty="0">
                <a:effectLst/>
                <a:sym typeface="+mn-ea"/>
              </a:rPr>
              <a:t> $w_i$ </a:t>
            </a:r>
            <a:r>
              <a:rPr lang="zh-CN" altLang="en-US" dirty="0">
                <a:effectLst/>
                <a:sym typeface="+mn-ea"/>
              </a:rPr>
              <a:t>的损失表面观察点：展示了客户端</a:t>
            </a:r>
            <a:r>
              <a:rPr lang="en-US" altLang="zh-CN" dirty="0">
                <a:effectLst/>
                <a:sym typeface="+mn-ea"/>
              </a:rPr>
              <a:t> $i$ </a:t>
            </a:r>
            <a:r>
              <a:rPr lang="zh-CN" altLang="en-US" dirty="0">
                <a:effectLst/>
                <a:sym typeface="+mn-ea"/>
              </a:rPr>
              <a:t>的本地损失函数</a:t>
            </a:r>
            <a:r>
              <a:rPr lang="en-US" altLang="zh-CN" dirty="0">
                <a:effectLst/>
                <a:sym typeface="+mn-ea"/>
              </a:rPr>
              <a:t> $F_i$ </a:t>
            </a:r>
            <a:r>
              <a:rPr lang="zh-CN" altLang="en-US" dirty="0">
                <a:effectLst/>
                <a:sym typeface="+mn-ea"/>
              </a:rPr>
              <a:t>在其本地更新后的参数</a:t>
            </a:r>
            <a:r>
              <a:rPr lang="en-US" altLang="zh-CN" dirty="0">
                <a:effectLst/>
                <a:sym typeface="+mn-ea"/>
              </a:rPr>
              <a:t> $w_i$ </a:t>
            </a:r>
            <a:r>
              <a:rPr lang="zh-CN" altLang="en-US" dirty="0">
                <a:effectLst/>
                <a:sym typeface="+mn-ea"/>
              </a:rPr>
              <a:t>周围的情况</a:t>
            </a:r>
            <a:r>
              <a:rPr lang="en-US" altLang="zh-CN" dirty="0">
                <a:effectLst/>
                <a:sym typeface="+mn-ea"/>
              </a:rPr>
              <a:t> </a:t>
            </a:r>
            <a:r>
              <a:rPr lang="zh-CN" altLang="en-US" dirty="0">
                <a:effectLst/>
                <a:sym typeface="+mn-ea"/>
              </a:rPr>
              <a:t>。特征：损失表面呈现出一定程度的平坦性</a:t>
            </a:r>
            <a:r>
              <a:rPr lang="en-US" altLang="zh-CN" dirty="0">
                <a:effectLst/>
                <a:sym typeface="+mn-ea"/>
              </a:rPr>
              <a:t> </a:t>
            </a:r>
            <a:r>
              <a:rPr lang="zh-CN" altLang="en-US" dirty="0">
                <a:effectLst/>
                <a:sym typeface="+mn-ea"/>
              </a:rPr>
              <a:t>。这意味着</a:t>
            </a:r>
            <a:r>
              <a:rPr lang="en-US" altLang="zh-CN" dirty="0">
                <a:effectLst/>
                <a:sym typeface="+mn-ea"/>
              </a:rPr>
              <a:t> FedGF </a:t>
            </a:r>
            <a:r>
              <a:rPr lang="zh-CN" altLang="en-US" dirty="0">
                <a:effectLst/>
                <a:sym typeface="+mn-ea"/>
              </a:rPr>
              <a:t>在本地训练时，成功让模型落在了本地目标的平坦区域。颜色与形状：中心深色区域较宽，表示在参数发生微小扰动时，损失值的变化相对剧烈程度可控</a:t>
            </a:r>
            <a:r>
              <a:rPr lang="en-US" altLang="zh-CN" dirty="0">
                <a:effectLst/>
                <a:sym typeface="+mn-ea"/>
              </a:rPr>
              <a:t> </a:t>
            </a:r>
            <a:r>
              <a:rPr lang="zh-CN" altLang="en-US" dirty="0">
                <a:effectLst/>
                <a:sym typeface="+mn-ea"/>
              </a:rPr>
              <a:t>。</a:t>
            </a:r>
            <a:endParaRPr lang="zh-CN" altLang="en-US" dirty="0">
              <a:effectLst/>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2. </a:t>
            </a:r>
            <a:r>
              <a:rPr lang="zh-CN" altLang="en-US" dirty="0">
                <a:effectLst/>
                <a:sym typeface="+mn-ea"/>
              </a:rPr>
              <a:t>图</a:t>
            </a:r>
            <a:r>
              <a:rPr lang="en-US" altLang="zh-CN" dirty="0">
                <a:effectLst/>
                <a:sym typeface="+mn-ea"/>
              </a:rPr>
              <a:t> 6(b)</a:t>
            </a:r>
            <a:r>
              <a:rPr lang="zh-CN" altLang="en-US" dirty="0">
                <a:effectLst/>
                <a:sym typeface="+mn-ea"/>
              </a:rPr>
              <a:t>：全局模型</a:t>
            </a:r>
            <a:r>
              <a:rPr lang="en-US" altLang="zh-CN" dirty="0">
                <a:effectLst/>
                <a:sym typeface="+mn-ea"/>
              </a:rPr>
              <a:t> $w$ </a:t>
            </a:r>
            <a:r>
              <a:rPr lang="zh-CN" altLang="en-US" dirty="0">
                <a:effectLst/>
                <a:sym typeface="+mn-ea"/>
              </a:rPr>
              <a:t>的损失表面观察点：展示了聚合后的全局损失函数</a:t>
            </a:r>
            <a:r>
              <a:rPr lang="en-US" altLang="zh-CN" dirty="0">
                <a:effectLst/>
                <a:sym typeface="+mn-ea"/>
              </a:rPr>
              <a:t> $F$ </a:t>
            </a:r>
            <a:r>
              <a:rPr lang="zh-CN" altLang="en-US" dirty="0">
                <a:effectLst/>
                <a:sym typeface="+mn-ea"/>
              </a:rPr>
              <a:t>在全局模型参数</a:t>
            </a:r>
            <a:r>
              <a:rPr lang="en-US" altLang="zh-CN" dirty="0">
                <a:effectLst/>
                <a:sym typeface="+mn-ea"/>
              </a:rPr>
              <a:t> $w$ </a:t>
            </a:r>
            <a:r>
              <a:rPr lang="zh-CN" altLang="en-US" dirty="0">
                <a:effectLst/>
                <a:sym typeface="+mn-ea"/>
              </a:rPr>
              <a:t>周围的情况</a:t>
            </a:r>
            <a:r>
              <a:rPr lang="en-US" altLang="zh-CN" dirty="0">
                <a:effectLst/>
                <a:sym typeface="+mn-ea"/>
              </a:rPr>
              <a:t> </a:t>
            </a:r>
            <a:r>
              <a:rPr lang="zh-CN" altLang="en-US" dirty="0">
                <a:effectLst/>
                <a:sym typeface="+mn-ea"/>
              </a:rPr>
              <a:t>。特征：相比于本地模型，全局模型的损失表面显示出更宽、更平坦的极小值区域</a:t>
            </a:r>
            <a:r>
              <a:rPr lang="en-US" altLang="zh-CN" dirty="0">
                <a:effectLst/>
                <a:sym typeface="+mn-ea"/>
              </a:rPr>
              <a:t> </a:t>
            </a:r>
            <a:r>
              <a:rPr lang="zh-CN" altLang="en-US" dirty="0">
                <a:effectLst/>
                <a:sym typeface="+mn-ea"/>
              </a:rPr>
              <a:t>。关键意义：这是</a:t>
            </a:r>
            <a:r>
              <a:rPr lang="en-US" altLang="zh-CN" dirty="0">
                <a:effectLst/>
                <a:sym typeface="+mn-ea"/>
              </a:rPr>
              <a:t> FedGF </a:t>
            </a:r>
            <a:r>
              <a:rPr lang="zh-CN" altLang="en-US" dirty="0">
                <a:effectLst/>
                <a:sym typeface="+mn-ea"/>
              </a:rPr>
              <a:t>最成功的体现</a:t>
            </a:r>
            <a:r>
              <a:rPr lang="en-US" altLang="zh-CN" dirty="0">
                <a:effectLst/>
                <a:sym typeface="+mn-ea"/>
              </a:rPr>
              <a:t> </a:t>
            </a:r>
            <a:r>
              <a:rPr lang="zh-CN" altLang="en-US" dirty="0">
                <a:effectLst/>
                <a:sym typeface="+mn-ea"/>
              </a:rPr>
              <a:t>。在</a:t>
            </a:r>
            <a:r>
              <a:rPr lang="en-US" altLang="zh-CN" dirty="0">
                <a:effectLst/>
                <a:sym typeface="+mn-ea"/>
              </a:rPr>
              <a:t> Non-IID </a:t>
            </a:r>
            <a:r>
              <a:rPr lang="zh-CN" altLang="en-US" dirty="0">
                <a:effectLst/>
                <a:sym typeface="+mn-ea"/>
              </a:rPr>
              <a:t>场景下，通常聚合后的全局模型会落入尖锐（</a:t>
            </a:r>
            <a:r>
              <a:rPr lang="en-US" altLang="zh-CN" dirty="0">
                <a:effectLst/>
                <a:sym typeface="+mn-ea"/>
              </a:rPr>
              <a:t>Sharp</a:t>
            </a:r>
            <a:r>
              <a:rPr lang="zh-CN" altLang="en-US" dirty="0">
                <a:effectLst/>
                <a:sym typeface="+mn-ea"/>
              </a:rPr>
              <a:t>）区域（如论文中提到图</a:t>
            </a:r>
            <a:r>
              <a:rPr lang="en-US" altLang="zh-CN" dirty="0">
                <a:effectLst/>
                <a:sym typeface="+mn-ea"/>
              </a:rPr>
              <a:t> 2 </a:t>
            </a:r>
            <a:r>
              <a:rPr lang="zh-CN" altLang="en-US" dirty="0">
                <a:effectLst/>
                <a:sym typeface="+mn-ea"/>
              </a:rPr>
              <a:t>所示的</a:t>
            </a:r>
            <a:r>
              <a:rPr lang="en-US" altLang="zh-CN" dirty="0">
                <a:effectLst/>
                <a:sym typeface="+mn-ea"/>
              </a:rPr>
              <a:t> FedSAM </a:t>
            </a:r>
            <a:r>
              <a:rPr lang="zh-CN" altLang="en-US" dirty="0">
                <a:effectLst/>
                <a:sym typeface="+mn-ea"/>
              </a:rPr>
              <a:t>情况），但</a:t>
            </a:r>
            <a:r>
              <a:rPr lang="en-US" altLang="zh-CN" dirty="0">
                <a:effectLst/>
                <a:sym typeface="+mn-ea"/>
              </a:rPr>
              <a:t> FedGF </a:t>
            </a:r>
            <a:r>
              <a:rPr lang="zh-CN" altLang="en-US" dirty="0">
                <a:effectLst/>
                <a:sym typeface="+mn-ea"/>
              </a:rPr>
              <a:t>通过引入全局视角，确保了全局模型也处于平坦区域</a:t>
            </a:r>
            <a:r>
              <a:rPr lang="en-US" altLang="zh-CN" dirty="0">
                <a:effectLst/>
                <a:sym typeface="+mn-ea"/>
              </a:rPr>
              <a:t> </a:t>
            </a:r>
            <a:r>
              <a:rPr lang="zh-CN" altLang="en-US" dirty="0">
                <a:effectLst/>
                <a:sym typeface="+mn-ea"/>
              </a:rPr>
              <a:t>。</a:t>
            </a: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我们在表</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中评估了</a:t>
            </a:r>
            <a:r>
              <a:rPr lang="en-US" altLang="zh-CN" sz="1600" kern="1200" dirty="0">
                <a:solidFill>
                  <a:schemeClr val="tx1"/>
                </a:solidFill>
                <a:effectLst/>
                <a:latin typeface="微软雅黑" panose="020B0503020204020204" charset="-122"/>
                <a:ea typeface="微软雅黑" panose="020B0503020204020204" charset="-122"/>
                <a:cs typeface="+mn-cs"/>
              </a:rPr>
              <a:t>FL</a:t>
            </a:r>
            <a:r>
              <a:rPr lang="zh-CN" altLang="en-US" sz="1600" kern="1200" dirty="0">
                <a:solidFill>
                  <a:schemeClr val="tx1"/>
                </a:solidFill>
                <a:effectLst/>
                <a:latin typeface="微软雅黑" panose="020B0503020204020204" charset="-122"/>
                <a:ea typeface="微软雅黑" panose="020B0503020204020204" charset="-122"/>
                <a:cs typeface="+mn-cs"/>
              </a:rPr>
              <a:t>算法在</a:t>
            </a:r>
            <a:r>
              <a:rPr lang="en-US" altLang="zh-CN" sz="1600" kern="1200" dirty="0">
                <a:solidFill>
                  <a:schemeClr val="tx1"/>
                </a:solidFill>
                <a:effectLst/>
                <a:latin typeface="微软雅黑" panose="020B0503020204020204" charset="-122"/>
                <a:ea typeface="微软雅黑" panose="020B0503020204020204" charset="-122"/>
                <a:cs typeface="+mn-cs"/>
              </a:rPr>
              <a:t>CIFAR-10/100</a:t>
            </a:r>
            <a:r>
              <a:rPr lang="zh-CN" altLang="en-US" sz="1600" kern="1200" dirty="0">
                <a:solidFill>
                  <a:schemeClr val="tx1"/>
                </a:solidFill>
                <a:effectLst/>
                <a:latin typeface="微软雅黑" panose="020B0503020204020204" charset="-122"/>
                <a:ea typeface="微软雅黑" panose="020B0503020204020204" charset="-122"/>
                <a:cs typeface="+mn-cs"/>
              </a:rPr>
              <a:t>基准数据集上的测试精度。基于实验结果，我们得出以下主要结论。</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我们在表</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中评估了</a:t>
            </a:r>
            <a:r>
              <a:rPr lang="en-US" altLang="zh-CN" sz="1600" kern="1200" dirty="0">
                <a:solidFill>
                  <a:schemeClr val="tx1"/>
                </a:solidFill>
                <a:effectLst/>
                <a:latin typeface="微软雅黑" panose="020B0503020204020204" charset="-122"/>
                <a:ea typeface="微软雅黑" panose="020B0503020204020204" charset="-122"/>
                <a:cs typeface="+mn-cs"/>
              </a:rPr>
              <a:t>FL</a:t>
            </a:r>
            <a:r>
              <a:rPr lang="zh-CN" altLang="en-US" sz="1600" kern="1200" dirty="0">
                <a:solidFill>
                  <a:schemeClr val="tx1"/>
                </a:solidFill>
                <a:effectLst/>
                <a:latin typeface="微软雅黑" panose="020B0503020204020204" charset="-122"/>
                <a:ea typeface="微软雅黑" panose="020B0503020204020204" charset="-122"/>
                <a:cs typeface="+mn-cs"/>
              </a:rPr>
              <a:t>算法在</a:t>
            </a:r>
            <a:r>
              <a:rPr lang="en-US" altLang="zh-CN" sz="1600" kern="1200" dirty="0">
                <a:solidFill>
                  <a:schemeClr val="tx1"/>
                </a:solidFill>
                <a:effectLst/>
                <a:latin typeface="微软雅黑" panose="020B0503020204020204" charset="-122"/>
                <a:ea typeface="微软雅黑" panose="020B0503020204020204" charset="-122"/>
                <a:cs typeface="+mn-cs"/>
              </a:rPr>
              <a:t>CIFAR-10/100</a:t>
            </a:r>
            <a:r>
              <a:rPr lang="zh-CN" altLang="en-US" sz="1600" kern="1200" dirty="0">
                <a:solidFill>
                  <a:schemeClr val="tx1"/>
                </a:solidFill>
                <a:effectLst/>
                <a:latin typeface="微软雅黑" panose="020B0503020204020204" charset="-122"/>
                <a:ea typeface="微软雅黑" panose="020B0503020204020204" charset="-122"/>
                <a:cs typeface="+mn-cs"/>
              </a:rPr>
              <a:t>基准数据集上的测试精度。基于实验结果，我们得出以下主要结论。</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我们在表</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中评估了</a:t>
            </a:r>
            <a:r>
              <a:rPr lang="en-US" altLang="zh-CN" sz="1600" kern="1200" dirty="0">
                <a:solidFill>
                  <a:schemeClr val="tx1"/>
                </a:solidFill>
                <a:effectLst/>
                <a:latin typeface="微软雅黑" panose="020B0503020204020204" charset="-122"/>
                <a:ea typeface="微软雅黑" panose="020B0503020204020204" charset="-122"/>
                <a:cs typeface="+mn-cs"/>
              </a:rPr>
              <a:t>FL</a:t>
            </a:r>
            <a:r>
              <a:rPr lang="zh-CN" altLang="en-US" sz="1600" kern="1200" dirty="0">
                <a:solidFill>
                  <a:schemeClr val="tx1"/>
                </a:solidFill>
                <a:effectLst/>
                <a:latin typeface="微软雅黑" panose="020B0503020204020204" charset="-122"/>
                <a:ea typeface="微软雅黑" panose="020B0503020204020204" charset="-122"/>
                <a:cs typeface="+mn-cs"/>
              </a:rPr>
              <a:t>算法在</a:t>
            </a:r>
            <a:r>
              <a:rPr lang="en-US" altLang="zh-CN" sz="1600" kern="1200" dirty="0">
                <a:solidFill>
                  <a:schemeClr val="tx1"/>
                </a:solidFill>
                <a:effectLst/>
                <a:latin typeface="微软雅黑" panose="020B0503020204020204" charset="-122"/>
                <a:ea typeface="微软雅黑" panose="020B0503020204020204" charset="-122"/>
                <a:cs typeface="+mn-cs"/>
              </a:rPr>
              <a:t>CIFAR-10/100</a:t>
            </a:r>
            <a:r>
              <a:rPr lang="zh-CN" altLang="en-US" sz="1600" kern="1200" dirty="0">
                <a:solidFill>
                  <a:schemeClr val="tx1"/>
                </a:solidFill>
                <a:effectLst/>
                <a:latin typeface="微软雅黑" panose="020B0503020204020204" charset="-122"/>
                <a:ea typeface="微软雅黑" panose="020B0503020204020204" charset="-122"/>
                <a:cs typeface="+mn-cs"/>
              </a:rPr>
              <a:t>基准数据集上的测试精度。基于实验结果，我们得出以下主要结论。</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我们以全新的视角</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平坦度差异</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重新思考了平坦度最小值搜索问题。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当异质性严重时，这种差异会加剧，导致现有平坦度最小值搜索算法的性能下降。</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基于此，我们提出了</a:t>
            </a:r>
            <a:r>
              <a:rPr lang="en-US" altLang="zh-CN" sz="1600" kern="1200" dirty="0">
                <a:solidFill>
                  <a:schemeClr val="tx1"/>
                </a:solidFill>
                <a:effectLst/>
                <a:latin typeface="微软雅黑" panose="020B0503020204020204" charset="-122"/>
                <a:ea typeface="微软雅黑" panose="020B0503020204020204" charset="-122"/>
                <a:cs typeface="+mn-cs"/>
              </a:rPr>
              <a:t> FedGF </a:t>
            </a:r>
            <a:r>
              <a:rPr lang="zh-CN" altLang="en-US" sz="1600" kern="1200" dirty="0">
                <a:solidFill>
                  <a:schemeClr val="tx1"/>
                </a:solidFill>
                <a:effectLst/>
                <a:latin typeface="微软雅黑" panose="020B0503020204020204" charset="-122"/>
                <a:ea typeface="微软雅黑" panose="020B0503020204020204" charset="-122"/>
                <a:cs typeface="+mn-cs"/>
              </a:rPr>
              <a:t>算法，该算法通过在</a:t>
            </a:r>
            <a:r>
              <a:rPr lang="en-US" altLang="zh-CN" sz="1600" kern="1200" dirty="0">
                <a:solidFill>
                  <a:schemeClr val="tx1"/>
                </a:solidFill>
                <a:effectLst/>
                <a:latin typeface="微软雅黑" panose="020B0503020204020204" charset="-122"/>
                <a:ea typeface="微软雅黑" panose="020B0503020204020204" charset="-122"/>
                <a:cs typeface="+mn-cs"/>
              </a:rPr>
              <a:t> SAM </a:t>
            </a:r>
            <a:r>
              <a:rPr lang="zh-CN" altLang="en-US" sz="1600" kern="1200" dirty="0">
                <a:solidFill>
                  <a:schemeClr val="tx1"/>
                </a:solidFill>
                <a:effectLst/>
                <a:latin typeface="微软雅黑" panose="020B0503020204020204" charset="-122"/>
                <a:ea typeface="微软雅黑" panose="020B0503020204020204" charset="-122"/>
                <a:cs typeface="+mn-cs"/>
              </a:rPr>
              <a:t>优化器中同时利用局部和全局扰动来缓解这种差异。</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en-US" altLang="zh-CN" sz="1600" kern="1200" dirty="0">
                <a:solidFill>
                  <a:schemeClr val="tx1"/>
                </a:solidFill>
                <a:effectLst/>
                <a:latin typeface="微软雅黑" panose="020B0503020204020204" charset="-122"/>
                <a:ea typeface="微软雅黑" panose="020B0503020204020204" charset="-122"/>
                <a:cs typeface="+mn-cs"/>
              </a:rPr>
              <a:t>FedGF </a:t>
            </a:r>
            <a:r>
              <a:rPr lang="zh-CN" altLang="en-US" sz="1600" kern="1200" dirty="0">
                <a:solidFill>
                  <a:schemeClr val="tx1"/>
                </a:solidFill>
                <a:effectLst/>
                <a:latin typeface="微软雅黑" panose="020B0503020204020204" charset="-122"/>
                <a:ea typeface="微软雅黑" panose="020B0503020204020204" charset="-122"/>
                <a:cs typeface="+mn-cs"/>
              </a:rPr>
              <a:t>算法的性能显著优于现有的平坦度搜索方法，尤其是在非独立同分布</a:t>
            </a:r>
            <a:r>
              <a:rPr lang="en-US" altLang="zh-CN" sz="1600" kern="1200" dirty="0">
                <a:solidFill>
                  <a:schemeClr val="tx1"/>
                </a:solidFill>
                <a:effectLst/>
                <a:latin typeface="微软雅黑" panose="020B0503020204020204" charset="-122"/>
                <a:ea typeface="微软雅黑" panose="020B0503020204020204" charset="-122"/>
                <a:cs typeface="+mn-cs"/>
              </a:rPr>
              <a:t> (non-IID) </a:t>
            </a:r>
            <a:r>
              <a:rPr lang="zh-CN" altLang="en-US" sz="1600" kern="1200" dirty="0">
                <a:solidFill>
                  <a:schemeClr val="tx1"/>
                </a:solidFill>
                <a:effectLst/>
                <a:latin typeface="微软雅黑" panose="020B0503020204020204" charset="-122"/>
                <a:ea typeface="微软雅黑" panose="020B0503020204020204" charset="-122"/>
                <a:cs typeface="+mn-cs"/>
              </a:rPr>
              <a:t>的情况下。</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SADDLe</a:t>
            </a:r>
            <a:r>
              <a:rPr lang="zh-CN" altLang="en-US" dirty="0"/>
              <a:t>：面向异构数据的锐度感知去中心化深度学习</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在实际场景中，这些稀疏连接的学习代理之间的数据分布可能存在显著的异质性，导致局部模型过拟合和全局模型泛化能力差。</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我们提出了</a:t>
            </a:r>
            <a:r>
              <a:rPr lang="en-US" altLang="zh-CN" sz="1600" kern="1200" dirty="0">
                <a:solidFill>
                  <a:schemeClr val="tx1"/>
                </a:solidFill>
                <a:effectLst/>
                <a:latin typeface="微软雅黑" panose="020B0503020204020204" charset="-122"/>
                <a:ea typeface="微软雅黑" panose="020B0503020204020204" charset="-122"/>
                <a:cs typeface="+mn-cs"/>
              </a:rPr>
              <a:t> SADDLe</a:t>
            </a:r>
            <a:r>
              <a:rPr lang="zh-CN" altLang="en-US" sz="1600" kern="1200" dirty="0">
                <a:solidFill>
                  <a:schemeClr val="tx1"/>
                </a:solidFill>
                <a:effectLst/>
                <a:latin typeface="微软雅黑" panose="020B0503020204020204" charset="-122"/>
                <a:ea typeface="微软雅黑" panose="020B0503020204020204" charset="-122"/>
                <a:cs typeface="+mn-cs"/>
              </a:rPr>
              <a:t>，一套感知数据清晰度的去中心化深度学习算法，以此来应对这两个实际挑战。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在数据异质性存在的情况下，去中心化训练中的模型往往会过度拟合每个代理的局部数据。聚合这些模型会对全局模型的泛化能力产生不利影响。</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更平坦的损失函数曲线本质上对训练损失函数曲线的扰动更具鲁棒性。利用这一特性，我们观察到，</a:t>
            </a:r>
            <a:r>
              <a:rPr lang="en-US" altLang="zh-CN" b="0" i="0" dirty="0">
                <a:solidFill>
                  <a:srgbClr val="000000"/>
                </a:solidFill>
                <a:effectLst/>
                <a:latin typeface="微软雅黑" panose="020B0503020204020204" charset="-122"/>
                <a:ea typeface="微软雅黑" panose="020B0503020204020204" charset="-122"/>
              </a:rPr>
              <a:t>SAM </a:t>
            </a:r>
            <a:r>
              <a:rPr lang="zh-CN" altLang="en-US" b="0" i="0" dirty="0">
                <a:solidFill>
                  <a:srgbClr val="000000"/>
                </a:solidFill>
                <a:effectLst/>
                <a:latin typeface="微软雅黑" panose="020B0503020204020204" charset="-122"/>
                <a:ea typeface="微软雅黑" panose="020B0503020204020204" charset="-122"/>
              </a:rPr>
              <a:t>能够增强模型对因通信压缩导致的错误模型更新的鲁棒性。</a:t>
            </a:r>
            <a:r>
              <a:rPr lang="zh-CN" altLang="en-US" dirty="0">
                <a:solidFill>
                  <a:srgbClr val="000000"/>
                </a:solidFill>
                <a:effectLst/>
                <a:sym typeface="+mn-ea"/>
              </a:rPr>
              <a:t>平坦的损失景观对参数的微小扰动不敏感</a:t>
            </a:r>
            <a:r>
              <a:rPr lang="en-US" altLang="zh-CN" dirty="0">
                <a:solidFill>
                  <a:srgbClr val="000000"/>
                </a:solidFill>
                <a:effectLst/>
                <a:sym typeface="+mn-ea"/>
              </a:rPr>
              <a:t> </a:t>
            </a:r>
            <a:r>
              <a:rPr lang="zh-CN" altLang="en-US" dirty="0">
                <a:solidFill>
                  <a:srgbClr val="000000"/>
                </a:solidFill>
                <a:effectLst/>
                <a:sym typeface="+mn-ea"/>
              </a:rPr>
              <a:t>。这意味着当模型为了节省通信开销而进行量化或压缩时，产生的</a:t>
            </a:r>
            <a:r>
              <a:rPr lang="en-US" altLang="zh-CN" dirty="0">
                <a:solidFill>
                  <a:srgbClr val="000000"/>
                </a:solidFill>
                <a:effectLst/>
                <a:sym typeface="+mn-ea"/>
              </a:rPr>
              <a:t>“</a:t>
            </a:r>
            <a:r>
              <a:rPr lang="zh-CN" altLang="en-US" dirty="0">
                <a:solidFill>
                  <a:srgbClr val="000000"/>
                </a:solidFill>
                <a:effectLst/>
                <a:sym typeface="+mn-ea"/>
              </a:rPr>
              <a:t>压缩误差</a:t>
            </a:r>
            <a:r>
              <a:rPr lang="en-US" altLang="zh-CN" dirty="0">
                <a:solidFill>
                  <a:srgbClr val="000000"/>
                </a:solidFill>
                <a:effectLst/>
                <a:sym typeface="+mn-ea"/>
              </a:rPr>
              <a:t>”</a:t>
            </a:r>
            <a:r>
              <a:rPr lang="zh-CN" altLang="en-US" dirty="0">
                <a:solidFill>
                  <a:srgbClr val="000000"/>
                </a:solidFill>
                <a:effectLst/>
                <a:sym typeface="+mn-ea"/>
              </a:rPr>
              <a:t>不会导致模型性能大幅跳水</a:t>
            </a:r>
            <a:r>
              <a:rPr lang="en-US" altLang="zh-CN" dirty="0">
                <a:solidFill>
                  <a:srgbClr val="000000"/>
                </a:solidFill>
                <a:effectLst/>
                <a:sym typeface="+mn-ea"/>
              </a:rPr>
              <a:t> </a:t>
            </a:r>
            <a:r>
              <a:rPr lang="zh-CN" altLang="en-US" dirty="0">
                <a:solidFill>
                  <a:srgbClr val="000000"/>
                </a:solidFill>
                <a:effectLst/>
                <a:sym typeface="+mn-ea"/>
              </a:rPr>
              <a:t>。</a:t>
            </a:r>
            <a:endParaRPr lang="zh-CN" altLang="en-US" b="0" i="0" dirty="0">
              <a:solidFill>
                <a:srgbClr val="000000"/>
              </a:solidFill>
              <a:effectLst/>
              <a:latin typeface="微软雅黑" panose="020B0503020204020204" charset="-122"/>
              <a:ea typeface="微软雅黑" panose="020B0503020204020204" charset="-122"/>
            </a:endParaRPr>
          </a:p>
          <a:p>
            <a:pPr algn="just"/>
            <a:endParaRPr lang="zh-CN" altLang="en-US" b="0"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我们提出，在训练过程中寻求更平坦的损失函数曲线可以缓解局部过拟合问题，这是非独立同分布</a:t>
            </a:r>
            <a:r>
              <a:rPr lang="en-US" altLang="zh-CN" b="0" i="0" dirty="0">
                <a:solidFill>
                  <a:srgbClr val="000000"/>
                </a:solidFill>
                <a:effectLst/>
                <a:latin typeface="微软雅黑" panose="020B0503020204020204" charset="-122"/>
                <a:ea typeface="微软雅黑" panose="020B0503020204020204" charset="-122"/>
              </a:rPr>
              <a:t> (non-IID) </a:t>
            </a:r>
            <a:r>
              <a:rPr lang="zh-CN" altLang="en-US" b="0" i="0" dirty="0">
                <a:solidFill>
                  <a:srgbClr val="000000"/>
                </a:solidFill>
                <a:effectLst/>
                <a:latin typeface="微软雅黑" panose="020B0503020204020204" charset="-122"/>
                <a:ea typeface="微软雅黑" panose="020B0503020204020204" charset="-122"/>
              </a:rPr>
              <a:t>数据的去中心化学习场景中常见的难题。</a:t>
            </a:r>
            <a:endParaRPr lang="zh-CN" altLang="en-US" b="0"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我们提出了</a:t>
            </a:r>
            <a:r>
              <a:rPr lang="en-US" altLang="zh-CN" b="0" i="0" dirty="0">
                <a:solidFill>
                  <a:srgbClr val="000000"/>
                </a:solidFill>
                <a:effectLst/>
                <a:latin typeface="微软雅黑" panose="020B0503020204020204" charset="-122"/>
                <a:ea typeface="微软雅黑" panose="020B0503020204020204" charset="-122"/>
              </a:rPr>
              <a:t> SADDLe </a:t>
            </a:r>
            <a:r>
              <a:rPr lang="zh-CN" altLang="en-US" b="0" i="0" dirty="0">
                <a:solidFill>
                  <a:srgbClr val="000000"/>
                </a:solidFill>
                <a:effectLst/>
                <a:latin typeface="微软雅黑" panose="020B0503020204020204" charset="-122"/>
                <a:ea typeface="微软雅黑" panose="020B0503020204020204" charset="-122"/>
              </a:rPr>
              <a:t>算法，该算法通过锐度感知最小化</a:t>
            </a:r>
            <a:r>
              <a:rPr lang="en-US" altLang="zh-CN" b="0" i="0" dirty="0">
                <a:solidFill>
                  <a:srgbClr val="000000"/>
                </a:solidFill>
                <a:effectLst/>
                <a:latin typeface="微软雅黑" panose="020B0503020204020204" charset="-122"/>
                <a:ea typeface="微软雅黑" panose="020B0503020204020204" charset="-122"/>
              </a:rPr>
              <a:t> (SAM) </a:t>
            </a:r>
            <a:r>
              <a:rPr lang="zh-CN" altLang="en-US" b="0" i="0" dirty="0">
                <a:solidFill>
                  <a:srgbClr val="000000"/>
                </a:solidFill>
                <a:effectLst/>
                <a:latin typeface="微软雅黑" panose="020B0503020204020204" charset="-122"/>
                <a:ea typeface="微软雅黑" panose="020B0503020204020204" charset="-122"/>
              </a:rPr>
              <a:t>在每次训练迭代中特意寻求更平坦的损失函数曲线。</a:t>
            </a:r>
            <a:endParaRPr lang="zh-CN" altLang="en-US" b="0" i="0" dirty="0">
              <a:solidFill>
                <a:srgbClr val="000000"/>
              </a:solidFill>
              <a:effectLst/>
              <a:latin typeface="微软雅黑" panose="020B0503020204020204" charset="-122"/>
              <a:ea typeface="微软雅黑" panose="020B0503020204020204" charset="-122"/>
            </a:endParaRPr>
          </a:p>
          <a:p>
            <a:pPr algn="just"/>
            <a:endParaRPr lang="zh-CN" altLang="en-US" b="0" i="0" dirty="0">
              <a:solidFill>
                <a:srgbClr val="000000"/>
              </a:solidFill>
              <a:effectLst/>
              <a:latin typeface="微软雅黑" panose="020B0503020204020204" charset="-122"/>
              <a:ea typeface="微软雅黑" panose="020B0503020204020204" charset="-122"/>
            </a:endParaRPr>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平坦解的优势：平坦的损失景观不仅能提高模型的泛化性能</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，还能增强模型对通信压缩引起的扰动的鲁棒性</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a:solidFill>
                  <a:srgbClr val="000000"/>
                </a:solidFill>
                <a:effectLst/>
                <a:latin typeface="微软雅黑" panose="020B0503020204020204" charset="-122"/>
                <a:ea typeface="微软雅黑" panose="020B0503020204020204" charset="-122"/>
              </a:rPr>
              <a:t> $\rho$ </a:t>
            </a:r>
            <a:r>
              <a:rPr lang="zh-CN" altLang="en-US" b="0" i="0" dirty="0">
                <a:solidFill>
                  <a:srgbClr val="000000"/>
                </a:solidFill>
                <a:effectLst/>
                <a:latin typeface="微软雅黑" panose="020B0503020204020204" charset="-122"/>
                <a:ea typeface="微软雅黑" panose="020B0503020204020204" charset="-122"/>
              </a:rPr>
              <a:t>是定义的扰动半径</a:t>
            </a:r>
            <a:r>
              <a:rPr lang="en-US" altLang="zh-CN" b="0" i="0" dirty="0">
                <a:solidFill>
                  <a:srgbClr val="000000"/>
                </a:solidFill>
                <a:effectLst/>
                <a:latin typeface="微软雅黑" panose="020B0503020204020204" charset="-122"/>
                <a:ea typeface="微软雅黑" panose="020B0503020204020204" charset="-122"/>
              </a:rPr>
              <a:t> 9</a:t>
            </a:r>
            <a:r>
              <a:rPr lang="zh-CN" altLang="en-US" b="0" i="0" dirty="0">
                <a:solidFill>
                  <a:srgbClr val="000000"/>
                </a:solidFill>
                <a:effectLst/>
                <a:latin typeface="微软雅黑" panose="020B0503020204020204" charset="-122"/>
                <a:ea typeface="微软雅黑" panose="020B0503020204020204" charset="-122"/>
              </a:rPr>
              <a:t>，扰动项</a:t>
            </a:r>
            <a:r>
              <a:rPr lang="en-US" altLang="zh-CN" b="0" i="0" dirty="0">
                <a:solidFill>
                  <a:srgbClr val="000000"/>
                </a:solidFill>
                <a:effectLst/>
                <a:latin typeface="微软雅黑" panose="020B0503020204020204" charset="-122"/>
                <a:ea typeface="微软雅黑" panose="020B0503020204020204" charset="-122"/>
              </a:rPr>
              <a:t> $\xi_i$ </a:t>
            </a:r>
            <a:r>
              <a:rPr lang="zh-CN" altLang="en-US" b="0" i="0" dirty="0">
                <a:solidFill>
                  <a:srgbClr val="000000"/>
                </a:solidFill>
                <a:effectLst/>
                <a:latin typeface="微软雅黑" panose="020B0503020204020204" charset="-122"/>
                <a:ea typeface="微软雅黑" panose="020B0503020204020204" charset="-122"/>
              </a:rPr>
              <a:t>通常通过缩放后的梯度上升步骤获得</a:t>
            </a:r>
            <a:r>
              <a:rPr lang="en-US" altLang="zh-CN" b="0" i="0" dirty="0">
                <a:solidFill>
                  <a:srgbClr val="000000"/>
                </a:solidFill>
                <a:effectLst/>
                <a:latin typeface="微软雅黑" panose="020B0503020204020204" charset="-122"/>
                <a:ea typeface="微软雅黑" panose="020B0503020204020204" charset="-122"/>
              </a:rPr>
              <a:t> </a:t>
            </a:r>
            <a:endParaRPr lang="en-US" altLang="zh-CN" b="0"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与</a:t>
            </a:r>
            <a:r>
              <a:rPr lang="en-US" altLang="zh-CN" b="0" i="0" dirty="0">
                <a:solidFill>
                  <a:srgbClr val="000000"/>
                </a:solidFill>
                <a:effectLst/>
                <a:latin typeface="微软雅黑" panose="020B0503020204020204" charset="-122"/>
                <a:ea typeface="微软雅黑" panose="020B0503020204020204" charset="-122"/>
              </a:rPr>
              <a:t> SGD </a:t>
            </a:r>
            <a:r>
              <a:rPr lang="zh-CN" altLang="en-US" b="0" i="0" dirty="0">
                <a:solidFill>
                  <a:srgbClr val="000000"/>
                </a:solidFill>
                <a:effectLst/>
                <a:latin typeface="微软雅黑" panose="020B0503020204020204" charset="-122"/>
                <a:ea typeface="微软雅黑" panose="020B0503020204020204" charset="-122"/>
              </a:rPr>
              <a:t>等算法专注于寻找损失值低的参数不同，</a:t>
            </a:r>
            <a:r>
              <a:rPr lang="en-US" altLang="zh-CN" b="0" i="0" dirty="0">
                <a:solidFill>
                  <a:srgbClr val="000000"/>
                </a:solidFill>
                <a:effectLst/>
                <a:latin typeface="微软雅黑" panose="020B0503020204020204" charset="-122"/>
                <a:ea typeface="微软雅黑" panose="020B0503020204020204" charset="-122"/>
              </a:rPr>
              <a:t>SAM </a:t>
            </a:r>
            <a:r>
              <a:rPr lang="zh-CN" altLang="en-US" b="0" i="0" dirty="0">
                <a:solidFill>
                  <a:srgbClr val="000000"/>
                </a:solidFill>
                <a:effectLst/>
                <a:latin typeface="微软雅黑" panose="020B0503020204020204" charset="-122"/>
                <a:ea typeface="微软雅黑" panose="020B0503020204020204" charset="-122"/>
              </a:rPr>
              <a:t>寻找邻域内损失值均匀较低的参数。这是通过向目标函数添加扰动</a:t>
            </a:r>
            <a:r>
              <a:rPr lang="en-US" altLang="zh-CN" b="0" i="0" dirty="0">
                <a:solidFill>
                  <a:srgbClr val="000000"/>
                </a:solidFill>
                <a:effectLst/>
                <a:latin typeface="微软雅黑" panose="020B0503020204020204" charset="-122"/>
                <a:ea typeface="微软雅黑" panose="020B0503020204020204" charset="-122"/>
              </a:rPr>
              <a:t> ξi </a:t>
            </a:r>
            <a:r>
              <a:rPr lang="zh-CN" altLang="en-US" b="0" i="0" dirty="0">
                <a:solidFill>
                  <a:srgbClr val="000000"/>
                </a:solidFill>
                <a:effectLst/>
                <a:latin typeface="微软雅黑" panose="020B0503020204020204" charset="-122"/>
                <a:ea typeface="微软雅黑" panose="020B0503020204020204" charset="-122"/>
              </a:rPr>
              <a:t>来实现的。</a:t>
            </a:r>
            <a:endParaRPr lang="zh-CN" altLang="en-US" b="0"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en-US" altLang="zh-CN" b="0" i="0" dirty="0">
                <a:solidFill>
                  <a:srgbClr val="000000"/>
                </a:solidFill>
                <a:effectLst/>
                <a:latin typeface="微软雅黑" panose="020B0503020204020204" charset="-122"/>
                <a:ea typeface="微软雅黑" panose="020B0503020204020204" charset="-122"/>
              </a:rPr>
              <a:t>SADDLe </a:t>
            </a:r>
            <a:r>
              <a:rPr lang="zh-CN" altLang="en-US" b="0" i="0" dirty="0">
                <a:solidFill>
                  <a:srgbClr val="000000"/>
                </a:solidFill>
                <a:effectLst/>
                <a:latin typeface="微软雅黑" panose="020B0503020204020204" charset="-122"/>
                <a:ea typeface="微软雅黑" panose="020B0503020204020204" charset="-122"/>
              </a:rPr>
              <a:t>旨在解决以下优化问题：</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公式</a:t>
            </a:r>
            <a:r>
              <a:rPr lang="en-US" altLang="zh-CN" b="0" i="0" dirty="0">
                <a:solidFill>
                  <a:srgbClr val="000000"/>
                </a:solidFill>
                <a:effectLst/>
                <a:latin typeface="微软雅黑" panose="020B0503020204020204" charset="-122"/>
                <a:ea typeface="微软雅黑" panose="020B0503020204020204" charset="-122"/>
              </a:rPr>
              <a:t> (2) </a:t>
            </a:r>
            <a:r>
              <a:rPr lang="zh-CN" altLang="en-US" b="0" i="0" dirty="0">
                <a:solidFill>
                  <a:srgbClr val="000000"/>
                </a:solidFill>
                <a:effectLst/>
                <a:latin typeface="微软雅黑" panose="020B0503020204020204" charset="-122"/>
                <a:ea typeface="微软雅黑" panose="020B0503020204020204" charset="-122"/>
              </a:rPr>
              <a:t>是这篇论文的核心，它定义了</a:t>
            </a:r>
            <a:r>
              <a:rPr lang="en-US" altLang="zh-CN" b="0" i="0" dirty="0">
                <a:solidFill>
                  <a:srgbClr val="000000"/>
                </a:solidFill>
                <a:effectLst/>
                <a:latin typeface="微软雅黑" panose="020B0503020204020204" charset="-122"/>
                <a:ea typeface="微软雅黑" panose="020B0503020204020204" charset="-122"/>
              </a:rPr>
              <a:t> SADDLe </a:t>
            </a:r>
            <a:r>
              <a:rPr lang="zh-CN" altLang="en-US" b="0" i="0" dirty="0">
                <a:solidFill>
                  <a:srgbClr val="000000"/>
                </a:solidFill>
                <a:effectLst/>
                <a:latin typeface="微软雅黑" panose="020B0503020204020204" charset="-122"/>
                <a:ea typeface="微软雅黑" panose="020B0503020204020204" charset="-122"/>
              </a:rPr>
              <a:t>算法的优化目标。这个公式本质上是将锐度感知最小化</a:t>
            </a:r>
            <a:r>
              <a:rPr lang="en-US" altLang="zh-CN" b="0" i="0" dirty="0">
                <a:solidFill>
                  <a:srgbClr val="000000"/>
                </a:solidFill>
                <a:effectLst/>
                <a:latin typeface="微软雅黑" panose="020B0503020204020204" charset="-122"/>
                <a:ea typeface="微软雅黑" panose="020B0503020204020204" charset="-122"/>
              </a:rPr>
              <a:t> (SAM) </a:t>
            </a:r>
            <a:r>
              <a:rPr lang="zh-CN" altLang="en-US" b="0" i="0" dirty="0">
                <a:solidFill>
                  <a:srgbClr val="000000"/>
                </a:solidFill>
                <a:effectLst/>
                <a:latin typeface="微软雅黑" panose="020B0503020204020204" charset="-122"/>
                <a:ea typeface="微软雅黑" panose="020B0503020204020204" charset="-122"/>
              </a:rPr>
              <a:t>引入到了去中心化学习的框架中</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。公式</a:t>
            </a:r>
            <a:r>
              <a:rPr lang="en-US" altLang="zh-CN" b="0" i="0" dirty="0">
                <a:solidFill>
                  <a:srgbClr val="000000"/>
                </a:solidFill>
                <a:effectLst/>
                <a:latin typeface="微软雅黑" panose="020B0503020204020204" charset="-122"/>
                <a:ea typeface="微软雅黑" panose="020B0503020204020204" charset="-122"/>
              </a:rPr>
              <a:t> (2) </a:t>
            </a:r>
            <a:r>
              <a:rPr lang="zh-CN" altLang="en-US" b="0" i="0" dirty="0">
                <a:solidFill>
                  <a:srgbClr val="000000"/>
                </a:solidFill>
                <a:effectLst/>
                <a:latin typeface="微软雅黑" panose="020B0503020204020204" charset="-122"/>
                <a:ea typeface="微软雅黑" panose="020B0503020204020204" charset="-122"/>
              </a:rPr>
              <a:t>的逻辑是：不仅要求当前的损失值低，还要求其周围邻域内的损失值都保持在较低水平</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我们可以将该公式拆解为以下几个部分来理解：</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外部最小化</a:t>
            </a:r>
            <a:r>
              <a:rPr lang="en-US" altLang="zh-CN" b="0" i="0" dirty="0">
                <a:solidFill>
                  <a:srgbClr val="000000"/>
                </a:solidFill>
                <a:effectLst/>
                <a:latin typeface="微软雅黑" panose="020B0503020204020204" charset="-122"/>
                <a:ea typeface="微软雅黑" panose="020B0503020204020204" charset="-122"/>
              </a:rPr>
              <a:t> ($\min f(x)$)</a:t>
            </a:r>
            <a:r>
              <a:rPr lang="zh-CN" altLang="en-US" b="0" i="0" dirty="0">
                <a:solidFill>
                  <a:srgbClr val="000000"/>
                </a:solidFill>
                <a:effectLst/>
                <a:latin typeface="微软雅黑" panose="020B0503020204020204" charset="-122"/>
                <a:ea typeface="微软雅黑" panose="020B0503020204020204" charset="-122"/>
              </a:rPr>
              <a:t>：这是标准的机器学习目标，即寻找一组最优参数</a:t>
            </a:r>
            <a:r>
              <a:rPr lang="en-US" altLang="zh-CN" b="0" i="0" dirty="0">
                <a:solidFill>
                  <a:srgbClr val="000000"/>
                </a:solidFill>
                <a:effectLst/>
                <a:latin typeface="微软雅黑" panose="020B0503020204020204" charset="-122"/>
                <a:ea typeface="微软雅黑" panose="020B0503020204020204" charset="-122"/>
              </a:rPr>
              <a:t> $x$</a:t>
            </a:r>
            <a:r>
              <a:rPr lang="zh-CN" altLang="en-US" b="0" i="0" dirty="0">
                <a:solidFill>
                  <a:srgbClr val="000000"/>
                </a:solidFill>
                <a:effectLst/>
                <a:latin typeface="微软雅黑" panose="020B0503020204020204" charset="-122"/>
                <a:ea typeface="微软雅黑" panose="020B0503020204020204" charset="-122"/>
              </a:rPr>
              <a:t>，使得全局损失函数最小</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内部最大化</a:t>
            </a:r>
            <a:r>
              <a:rPr lang="en-US" altLang="zh-CN" b="0" i="0" dirty="0">
                <a:solidFill>
                  <a:srgbClr val="000000"/>
                </a:solidFill>
                <a:effectLst/>
                <a:latin typeface="微软雅黑" panose="020B0503020204020204" charset="-122"/>
                <a:ea typeface="微软雅黑" panose="020B0503020204020204" charset="-122"/>
              </a:rPr>
              <a:t> ($\max_{\|\xi_i\| \le \rho}$)</a:t>
            </a:r>
            <a:r>
              <a:rPr lang="zh-CN" altLang="en-US" b="0" i="0" dirty="0">
                <a:solidFill>
                  <a:srgbClr val="000000"/>
                </a:solidFill>
                <a:effectLst/>
                <a:latin typeface="微软雅黑" panose="020B0503020204020204" charset="-122"/>
                <a:ea typeface="微软雅黑" panose="020B0503020204020204" charset="-122"/>
              </a:rPr>
              <a:t>：这是</a:t>
            </a:r>
            <a:r>
              <a:rPr lang="en-US" altLang="zh-CN" b="0" i="0" dirty="0">
                <a:solidFill>
                  <a:srgbClr val="000000"/>
                </a:solidFill>
                <a:effectLst/>
                <a:latin typeface="微软雅黑" panose="020B0503020204020204" charset="-122"/>
                <a:ea typeface="微软雅黑" panose="020B0503020204020204" charset="-122"/>
              </a:rPr>
              <a:t> SAM </a:t>
            </a:r>
            <a:r>
              <a:rPr lang="zh-CN" altLang="en-US" b="0" i="0" dirty="0">
                <a:solidFill>
                  <a:srgbClr val="000000"/>
                </a:solidFill>
                <a:effectLst/>
                <a:latin typeface="微软雅黑" panose="020B0503020204020204" charset="-122"/>
                <a:ea typeface="微软雅黑" panose="020B0503020204020204" charset="-122"/>
              </a:rPr>
              <a:t>的核心。它不是在当前参数点</a:t>
            </a:r>
            <a:r>
              <a:rPr lang="en-US" altLang="zh-CN" b="0" i="0" dirty="0">
                <a:solidFill>
                  <a:srgbClr val="000000"/>
                </a:solidFill>
                <a:effectLst/>
                <a:latin typeface="微软雅黑" panose="020B0503020204020204" charset="-122"/>
                <a:ea typeface="微软雅黑" panose="020B0503020204020204" charset="-122"/>
              </a:rPr>
              <a:t> $x$ </a:t>
            </a:r>
            <a:r>
              <a:rPr lang="zh-CN" altLang="en-US" b="0" i="0" dirty="0">
                <a:solidFill>
                  <a:srgbClr val="000000"/>
                </a:solidFill>
                <a:effectLst/>
                <a:latin typeface="微软雅黑" panose="020B0503020204020204" charset="-122"/>
                <a:ea typeface="微软雅黑" panose="020B0503020204020204" charset="-122"/>
              </a:rPr>
              <a:t>计算损失，而是在以</a:t>
            </a:r>
            <a:r>
              <a:rPr lang="en-US" altLang="zh-CN" b="0" i="0" dirty="0">
                <a:solidFill>
                  <a:srgbClr val="000000"/>
                </a:solidFill>
                <a:effectLst/>
                <a:latin typeface="微软雅黑" panose="020B0503020204020204" charset="-122"/>
                <a:ea typeface="微软雅黑" panose="020B0503020204020204" charset="-122"/>
              </a:rPr>
              <a:t> $x$ </a:t>
            </a:r>
            <a:r>
              <a:rPr lang="zh-CN" altLang="en-US" b="0" i="0" dirty="0">
                <a:solidFill>
                  <a:srgbClr val="000000"/>
                </a:solidFill>
                <a:effectLst/>
                <a:latin typeface="微软雅黑" panose="020B0503020204020204" charset="-122"/>
                <a:ea typeface="微软雅黑" panose="020B0503020204020204" charset="-122"/>
              </a:rPr>
              <a:t>为中心、</a:t>
            </a:r>
            <a:r>
              <a:rPr lang="en-US" altLang="zh-CN" b="0" i="0" dirty="0">
                <a:solidFill>
                  <a:srgbClr val="000000"/>
                </a:solidFill>
                <a:effectLst/>
                <a:latin typeface="微软雅黑" panose="020B0503020204020204" charset="-122"/>
                <a:ea typeface="微软雅黑" panose="020B0503020204020204" charset="-122"/>
              </a:rPr>
              <a:t>$\rho$ </a:t>
            </a:r>
            <a:r>
              <a:rPr lang="zh-CN" altLang="en-US" b="0" i="0" dirty="0">
                <a:solidFill>
                  <a:srgbClr val="000000"/>
                </a:solidFill>
                <a:effectLst/>
                <a:latin typeface="微软雅黑" panose="020B0503020204020204" charset="-122"/>
                <a:ea typeface="微软雅黑" panose="020B0503020204020204" charset="-122"/>
              </a:rPr>
              <a:t>为半径的邻域内，寻找使损失函数最大的扰动</a:t>
            </a:r>
            <a:r>
              <a:rPr lang="en-US" altLang="zh-CN" b="0" i="0" dirty="0">
                <a:solidFill>
                  <a:srgbClr val="000000"/>
                </a:solidFill>
                <a:effectLst/>
                <a:latin typeface="微软雅黑" panose="020B0503020204020204" charset="-122"/>
                <a:ea typeface="微软雅黑" panose="020B0503020204020204" charset="-122"/>
              </a:rPr>
              <a:t> $\xi_i$ </a:t>
            </a:r>
            <a:r>
              <a:rPr lang="zh-CN" altLang="en-US" b="0" i="0" dirty="0">
                <a:solidFill>
                  <a:srgbClr val="000000"/>
                </a:solidFill>
                <a:effectLst/>
                <a:latin typeface="微软雅黑" panose="020B0503020204020204" charset="-122"/>
                <a:ea typeface="微软雅黑" panose="020B0503020204020204" charset="-122"/>
              </a:rPr>
              <a:t>。</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局部损失期望</a:t>
            </a:r>
            <a:r>
              <a:rPr lang="en-US" altLang="zh-CN" b="0" i="0" dirty="0">
                <a:solidFill>
                  <a:srgbClr val="000000"/>
                </a:solidFill>
                <a:effectLst/>
                <a:latin typeface="微软雅黑" panose="020B0503020204020204" charset="-122"/>
                <a:ea typeface="微软雅黑" panose="020B0503020204020204" charset="-122"/>
              </a:rPr>
              <a:t> ($\mathbb{E}_{d_i \sim D_i} [F_i(...)]$ )</a:t>
            </a:r>
            <a:r>
              <a:rPr lang="zh-CN" altLang="en-US" b="0" i="0" dirty="0">
                <a:solidFill>
                  <a:srgbClr val="000000"/>
                </a:solidFill>
                <a:effectLst/>
                <a:latin typeface="微软雅黑" panose="020B0503020204020204" charset="-122"/>
                <a:ea typeface="微软雅黑" panose="020B0503020204020204" charset="-122"/>
              </a:rPr>
              <a:t>：表示在第</a:t>
            </a:r>
            <a:r>
              <a:rPr lang="en-US" altLang="zh-CN" b="0" i="0" dirty="0">
                <a:solidFill>
                  <a:srgbClr val="000000"/>
                </a:solidFill>
                <a:effectLst/>
                <a:latin typeface="微软雅黑" panose="020B0503020204020204" charset="-122"/>
                <a:ea typeface="微软雅黑" panose="020B0503020204020204" charset="-122"/>
              </a:rPr>
              <a:t> $i$ </a:t>
            </a:r>
            <a:r>
              <a:rPr lang="zh-CN" altLang="en-US" b="0" i="0" dirty="0">
                <a:solidFill>
                  <a:srgbClr val="000000"/>
                </a:solidFill>
                <a:effectLst/>
                <a:latin typeface="微软雅黑" panose="020B0503020204020204" charset="-122"/>
                <a:ea typeface="微软雅黑" panose="020B0503020204020204" charset="-122"/>
              </a:rPr>
              <a:t>个节点上，基于其局部数据分布</a:t>
            </a:r>
            <a:r>
              <a:rPr lang="en-US" altLang="zh-CN" b="0" i="0" dirty="0">
                <a:solidFill>
                  <a:srgbClr val="000000"/>
                </a:solidFill>
                <a:effectLst/>
                <a:latin typeface="微软雅黑" panose="020B0503020204020204" charset="-122"/>
                <a:ea typeface="微软雅黑" panose="020B0503020204020204" charset="-122"/>
              </a:rPr>
              <a:t> $D_i$ </a:t>
            </a:r>
            <a:r>
              <a:rPr lang="zh-CN" altLang="en-US" b="0" i="0" dirty="0">
                <a:solidFill>
                  <a:srgbClr val="000000"/>
                </a:solidFill>
                <a:effectLst/>
                <a:latin typeface="微软雅黑" panose="020B0503020204020204" charset="-122"/>
                <a:ea typeface="微软雅黑" panose="020B0503020204020204" charset="-122"/>
              </a:rPr>
              <a:t>计算的损失期望值</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扰动计算</a:t>
            </a:r>
            <a:r>
              <a:rPr lang="en-US" altLang="zh-CN" b="0" i="0" dirty="0">
                <a:solidFill>
                  <a:srgbClr val="000000"/>
                </a:solidFill>
                <a:effectLst/>
                <a:latin typeface="微软雅黑" panose="020B0503020204020204" charset="-122"/>
                <a:ea typeface="微软雅黑" panose="020B0503020204020204" charset="-122"/>
              </a:rPr>
              <a:t> ($\xi_i$)</a:t>
            </a:r>
            <a:r>
              <a:rPr lang="zh-CN" altLang="en-US" b="0" i="0" dirty="0">
                <a:solidFill>
                  <a:srgbClr val="000000"/>
                </a:solidFill>
                <a:effectLst/>
                <a:latin typeface="微软雅黑" panose="020B0503020204020204" charset="-122"/>
                <a:ea typeface="微软雅黑" panose="020B0503020204020204" charset="-122"/>
              </a:rPr>
              <a:t>：在实际操作中，为了求解内部的最大化问题，算法通过局部梯度</a:t>
            </a:r>
            <a:r>
              <a:rPr lang="en-US" altLang="zh-CN" b="0" i="0" dirty="0">
                <a:solidFill>
                  <a:srgbClr val="000000"/>
                </a:solidFill>
                <a:effectLst/>
                <a:latin typeface="微软雅黑" panose="020B0503020204020204" charset="-122"/>
                <a:ea typeface="微软雅黑" panose="020B0503020204020204" charset="-122"/>
              </a:rPr>
              <a:t> $g_i$ </a:t>
            </a:r>
            <a:r>
              <a:rPr lang="zh-CN" altLang="en-US" b="0" i="0" dirty="0">
                <a:solidFill>
                  <a:srgbClr val="000000"/>
                </a:solidFill>
                <a:effectLst/>
                <a:latin typeface="微软雅黑" panose="020B0503020204020204" charset="-122"/>
                <a:ea typeface="微软雅黑" panose="020B0503020204020204" charset="-122"/>
              </a:rPr>
              <a:t>的方向进行一次缩放后的梯度上升来近似获得扰动项</a:t>
            </a:r>
            <a:r>
              <a:rPr lang="en-US" altLang="zh-CN" b="0" i="0" dirty="0">
                <a:solidFill>
                  <a:srgbClr val="000000"/>
                </a:solidFill>
                <a:effectLst/>
                <a:latin typeface="微软雅黑" panose="020B0503020204020204" charset="-122"/>
                <a:ea typeface="微软雅黑" panose="020B0503020204020204" charset="-122"/>
              </a:rPr>
              <a:t> $\xi_i$ </a:t>
            </a:r>
            <a:r>
              <a:rPr lang="zh-CN" altLang="en-US" b="0" i="0" dirty="0">
                <a:solidFill>
                  <a:srgbClr val="000000"/>
                </a:solidFill>
                <a:effectLst/>
                <a:latin typeface="微软雅黑" panose="020B0503020204020204" charset="-122"/>
                <a:ea typeface="微软雅黑" panose="020B0503020204020204" charset="-122"/>
              </a:rPr>
              <a:t>。</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论文中的</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图</a:t>
            </a:r>
            <a:r>
              <a:rPr lang="en-US" altLang="zh-CN" b="0" i="0" dirty="0">
                <a:solidFill>
                  <a:srgbClr val="000000"/>
                </a:solidFill>
                <a:effectLst/>
                <a:latin typeface="微软雅黑" panose="020B0503020204020204" charset="-122"/>
                <a:ea typeface="微软雅黑" panose="020B0503020204020204" charset="-122"/>
              </a:rPr>
              <a:t> 1 (Figure 1) </a:t>
            </a:r>
            <a:r>
              <a:rPr lang="zh-CN" altLang="en-US" b="0" i="0" dirty="0">
                <a:solidFill>
                  <a:srgbClr val="000000"/>
                </a:solidFill>
                <a:effectLst/>
                <a:latin typeface="微软雅黑" panose="020B0503020204020204" charset="-122"/>
                <a:ea typeface="微软雅黑" panose="020B0503020204020204" charset="-122"/>
              </a:rPr>
              <a:t>是对损失景观（</a:t>
            </a:r>
            <a:r>
              <a:rPr lang="en-US" altLang="zh-CN" b="0" i="0" dirty="0">
                <a:solidFill>
                  <a:srgbClr val="000000"/>
                </a:solidFill>
                <a:effectLst/>
                <a:latin typeface="微软雅黑" panose="020B0503020204020204" charset="-122"/>
                <a:ea typeface="微软雅黑" panose="020B0503020204020204" charset="-122"/>
              </a:rPr>
              <a:t>Loss Landscape</a:t>
            </a:r>
            <a:r>
              <a:rPr lang="zh-CN" altLang="en-US" b="0" i="0" dirty="0">
                <a:solidFill>
                  <a:srgbClr val="000000"/>
                </a:solidFill>
                <a:effectLst/>
                <a:latin typeface="微软雅黑" panose="020B0503020204020204" charset="-122"/>
                <a:ea typeface="微软雅黑" panose="020B0503020204020204" charset="-122"/>
              </a:rPr>
              <a:t>）的可视化展示，直观地证明了</a:t>
            </a:r>
            <a:r>
              <a:rPr lang="en-US" altLang="zh-CN" b="0" i="0" dirty="0">
                <a:solidFill>
                  <a:srgbClr val="000000"/>
                </a:solidFill>
                <a:effectLst/>
                <a:latin typeface="微软雅黑" panose="020B0503020204020204" charset="-122"/>
                <a:ea typeface="微软雅黑" panose="020B0503020204020204" charset="-122"/>
              </a:rPr>
              <a:t> SADDLe </a:t>
            </a:r>
            <a:r>
              <a:rPr lang="zh-CN" altLang="en-US" b="0" i="0" dirty="0">
                <a:solidFill>
                  <a:srgbClr val="000000"/>
                </a:solidFill>
                <a:effectLst/>
                <a:latin typeface="微软雅黑" panose="020B0503020204020204" charset="-122"/>
                <a:ea typeface="微软雅黑" panose="020B0503020204020204" charset="-122"/>
              </a:rPr>
              <a:t>算法相比于传统去中心化算法（如</a:t>
            </a:r>
            <a:r>
              <a:rPr lang="en-US" altLang="zh-CN" b="0" i="0" dirty="0">
                <a:solidFill>
                  <a:srgbClr val="000000"/>
                </a:solidFill>
                <a:effectLst/>
                <a:latin typeface="微软雅黑" panose="020B0503020204020204" charset="-122"/>
                <a:ea typeface="微软雅黑" panose="020B0503020204020204" charset="-122"/>
              </a:rPr>
              <a:t> QGM</a:t>
            </a:r>
            <a:r>
              <a:rPr lang="zh-CN" altLang="en-US" b="0" i="0" dirty="0">
                <a:solidFill>
                  <a:srgbClr val="000000"/>
                </a:solidFill>
                <a:effectLst/>
                <a:latin typeface="微软雅黑" panose="020B0503020204020204" charset="-122"/>
                <a:ea typeface="微软雅黑" panose="020B0503020204020204" charset="-122"/>
              </a:rPr>
              <a:t>）在优化质量上的核心优势。</a:t>
            </a:r>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以下是针对该图的详细解读：</a:t>
            </a:r>
            <a:endParaRPr lang="en-US" altLang="zh-CN" b="0" i="0" dirty="0">
              <a:solidFill>
                <a:srgbClr val="000000"/>
              </a:solidFill>
              <a:effectLst/>
              <a:latin typeface="微软雅黑" panose="020B0503020204020204" charset="-122"/>
              <a:ea typeface="微软雅黑" panose="020B0503020204020204" charset="-122"/>
            </a:endParaRPr>
          </a:p>
          <a:p>
            <a:pPr algn="just"/>
            <a:r>
              <a:rPr lang="en-US" altLang="zh-CN" b="0" i="0" dirty="0">
                <a:solidFill>
                  <a:srgbClr val="000000"/>
                </a:solidFill>
                <a:effectLst/>
                <a:latin typeface="微软雅黑" panose="020B0503020204020204" charset="-122"/>
                <a:ea typeface="微软雅黑" panose="020B0503020204020204" charset="-122"/>
              </a:rPr>
              <a:t>1. </a:t>
            </a:r>
            <a:r>
              <a:rPr lang="zh-CN" altLang="en-US" b="0" i="0" dirty="0">
                <a:solidFill>
                  <a:srgbClr val="000000"/>
                </a:solidFill>
                <a:effectLst/>
                <a:latin typeface="微软雅黑" panose="020B0503020204020204" charset="-122"/>
                <a:ea typeface="微软雅黑" panose="020B0503020204020204" charset="-122"/>
              </a:rPr>
              <a:t>核心对比内容</a:t>
            </a:r>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对比对象：该图展示了在</a:t>
            </a:r>
            <a:r>
              <a:rPr lang="en-US" altLang="zh-CN" b="0" i="0" dirty="0">
                <a:solidFill>
                  <a:srgbClr val="000000"/>
                </a:solidFill>
                <a:effectLst/>
                <a:latin typeface="微软雅黑" panose="020B0503020204020204" charset="-122"/>
                <a:ea typeface="微软雅黑" panose="020B0503020204020204" charset="-122"/>
              </a:rPr>
              <a:t> 10 </a:t>
            </a:r>
            <a:r>
              <a:rPr lang="zh-CN" altLang="en-US" b="0" i="0" dirty="0">
                <a:solidFill>
                  <a:srgbClr val="000000"/>
                </a:solidFill>
                <a:effectLst/>
                <a:latin typeface="微软雅黑" panose="020B0503020204020204" charset="-122"/>
                <a:ea typeface="微软雅黑" panose="020B0503020204020204" charset="-122"/>
              </a:rPr>
              <a:t>个节点的环形拓扑结构中，使用</a:t>
            </a:r>
            <a:r>
              <a:rPr lang="en-US" altLang="zh-CN" b="0" i="0" dirty="0">
                <a:solidFill>
                  <a:srgbClr val="000000"/>
                </a:solidFill>
                <a:effectLst/>
                <a:latin typeface="微软雅黑" panose="020B0503020204020204" charset="-122"/>
                <a:ea typeface="微软雅黑" panose="020B0503020204020204" charset="-122"/>
              </a:rPr>
              <a:t> ResNet-20 </a:t>
            </a:r>
            <a:r>
              <a:rPr lang="zh-CN" altLang="en-US" b="0" i="0" dirty="0">
                <a:solidFill>
                  <a:srgbClr val="000000"/>
                </a:solidFill>
                <a:effectLst/>
                <a:latin typeface="微软雅黑" panose="020B0503020204020204" charset="-122"/>
                <a:ea typeface="微软雅黑" panose="020B0503020204020204" charset="-122"/>
              </a:rPr>
              <a:t>模型在</a:t>
            </a:r>
            <a:r>
              <a:rPr lang="en-US" altLang="zh-CN" b="0" i="0" dirty="0">
                <a:solidFill>
                  <a:srgbClr val="000000"/>
                </a:solidFill>
                <a:effectLst/>
                <a:latin typeface="微软雅黑" panose="020B0503020204020204" charset="-122"/>
                <a:ea typeface="微软雅黑" panose="020B0503020204020204" charset="-122"/>
              </a:rPr>
              <a:t> CIFAR-10 </a:t>
            </a:r>
            <a:r>
              <a:rPr lang="zh-CN" altLang="en-US" b="0" i="0" dirty="0">
                <a:solidFill>
                  <a:srgbClr val="000000"/>
                </a:solidFill>
                <a:effectLst/>
                <a:latin typeface="微软雅黑" panose="020B0503020204020204" charset="-122"/>
                <a:ea typeface="微软雅黑" panose="020B0503020204020204" charset="-122"/>
              </a:rPr>
              <a:t>异构数据集（</a:t>
            </a:r>
            <a:r>
              <a:rPr lang="en-US" altLang="zh-CN" b="0" i="0" dirty="0">
                <a:solidFill>
                  <a:srgbClr val="000000"/>
                </a:solidFill>
                <a:effectLst/>
                <a:latin typeface="微软雅黑" panose="020B0503020204020204" charset="-122"/>
                <a:ea typeface="微软雅黑" panose="020B0503020204020204" charset="-122"/>
              </a:rPr>
              <a:t>non-IID</a:t>
            </a:r>
            <a:r>
              <a:rPr lang="zh-CN" altLang="en-US" b="0" i="0" dirty="0">
                <a:solidFill>
                  <a:srgbClr val="000000"/>
                </a:solidFill>
                <a:effectLst/>
                <a:latin typeface="微软雅黑" panose="020B0503020204020204" charset="-122"/>
                <a:ea typeface="微软雅黑" panose="020B0503020204020204" charset="-122"/>
              </a:rPr>
              <a:t>）上训练后的损失景观</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a:t>
            </a:r>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子图</a:t>
            </a:r>
            <a:r>
              <a:rPr lang="en-US" altLang="zh-CN" b="0" i="0" dirty="0">
                <a:solidFill>
                  <a:srgbClr val="000000"/>
                </a:solidFill>
                <a:effectLst/>
                <a:latin typeface="微软雅黑" panose="020B0503020204020204" charset="-122"/>
                <a:ea typeface="微软雅黑" panose="020B0503020204020204" charset="-122"/>
              </a:rPr>
              <a:t> (a)</a:t>
            </a:r>
            <a:r>
              <a:rPr lang="zh-CN" altLang="en-US" b="0" i="0" dirty="0">
                <a:solidFill>
                  <a:srgbClr val="000000"/>
                </a:solidFill>
                <a:effectLst/>
                <a:latin typeface="微软雅黑" panose="020B0503020204020204" charset="-122"/>
                <a:ea typeface="微软雅黑" panose="020B0503020204020204" charset="-122"/>
              </a:rPr>
              <a:t>：对比了原始的</a:t>
            </a:r>
            <a:r>
              <a:rPr lang="en-US" altLang="zh-CN" b="0" i="0" dirty="0">
                <a:solidFill>
                  <a:srgbClr val="000000"/>
                </a:solidFill>
                <a:effectLst/>
                <a:latin typeface="微软雅黑" panose="020B0503020204020204" charset="-122"/>
                <a:ea typeface="微软雅黑" panose="020B0503020204020204" charset="-122"/>
              </a:rPr>
              <a:t> QGM</a:t>
            </a:r>
            <a:r>
              <a:rPr lang="zh-CN" altLang="en-US" b="0" i="0" dirty="0">
                <a:solidFill>
                  <a:srgbClr val="000000"/>
                </a:solidFill>
                <a:effectLst/>
                <a:latin typeface="微软雅黑" panose="020B0503020204020204" charset="-122"/>
                <a:ea typeface="微软雅黑" panose="020B0503020204020204" charset="-122"/>
              </a:rPr>
              <a:t>（由连续表面</a:t>
            </a:r>
            <a:r>
              <a:rPr lang="en-US" altLang="zh-CN" b="0" i="0" dirty="0">
                <a:solidFill>
                  <a:srgbClr val="000000"/>
                </a:solidFill>
                <a:effectLst/>
                <a:latin typeface="微软雅黑" panose="020B0503020204020204" charset="-122"/>
                <a:ea typeface="微软雅黑" panose="020B0503020204020204" charset="-122"/>
              </a:rPr>
              <a:t> Surface </a:t>
            </a:r>
            <a:r>
              <a:rPr lang="zh-CN" altLang="en-US" b="0" i="0" dirty="0">
                <a:solidFill>
                  <a:srgbClr val="000000"/>
                </a:solidFill>
                <a:effectLst/>
                <a:latin typeface="微软雅黑" panose="020B0503020204020204" charset="-122"/>
                <a:ea typeface="微软雅黑" panose="020B0503020204020204" charset="-122"/>
              </a:rPr>
              <a:t>表示）与</a:t>
            </a:r>
            <a:r>
              <a:rPr lang="en-US" altLang="zh-CN" b="0" i="0" dirty="0">
                <a:solidFill>
                  <a:srgbClr val="000000"/>
                </a:solidFill>
                <a:effectLst/>
                <a:latin typeface="微软雅黑" panose="020B0503020204020204" charset="-122"/>
                <a:ea typeface="微软雅黑" panose="020B0503020204020204" charset="-122"/>
              </a:rPr>
              <a:t> Q-SADDLe</a:t>
            </a:r>
            <a:r>
              <a:rPr lang="zh-CN" altLang="en-US" b="0" i="0" dirty="0">
                <a:solidFill>
                  <a:srgbClr val="000000"/>
                </a:solidFill>
                <a:effectLst/>
                <a:latin typeface="微软雅黑" panose="020B0503020204020204" charset="-122"/>
                <a:ea typeface="微软雅黑" panose="020B0503020204020204" charset="-122"/>
              </a:rPr>
              <a:t>（由网格</a:t>
            </a:r>
            <a:r>
              <a:rPr lang="en-US" altLang="zh-CN" b="0" i="0" dirty="0">
                <a:solidFill>
                  <a:srgbClr val="000000"/>
                </a:solidFill>
                <a:effectLst/>
                <a:latin typeface="微软雅黑" panose="020B0503020204020204" charset="-122"/>
                <a:ea typeface="微软雅黑" panose="020B0503020204020204" charset="-122"/>
              </a:rPr>
              <a:t> Mesh </a:t>
            </a:r>
            <a:r>
              <a:rPr lang="zh-CN" altLang="en-US" b="0" i="0" dirty="0">
                <a:solidFill>
                  <a:srgbClr val="000000"/>
                </a:solidFill>
                <a:effectLst/>
                <a:latin typeface="微软雅黑" panose="020B0503020204020204" charset="-122"/>
                <a:ea typeface="微软雅黑" panose="020B0503020204020204" charset="-122"/>
              </a:rPr>
              <a:t>表示）</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a:t>
            </a:r>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子图</a:t>
            </a:r>
            <a:r>
              <a:rPr lang="en-US" altLang="zh-CN" b="0" i="0" dirty="0">
                <a:solidFill>
                  <a:srgbClr val="000000"/>
                </a:solidFill>
                <a:effectLst/>
                <a:latin typeface="微软雅黑" panose="020B0503020204020204" charset="-122"/>
                <a:ea typeface="微软雅黑" panose="020B0503020204020204" charset="-122"/>
              </a:rPr>
              <a:t> (b)</a:t>
            </a:r>
            <a:r>
              <a:rPr lang="zh-CN" altLang="en-US" b="0" i="0" dirty="0">
                <a:solidFill>
                  <a:srgbClr val="000000"/>
                </a:solidFill>
                <a:effectLst/>
                <a:latin typeface="微软雅黑" panose="020B0503020204020204" charset="-122"/>
                <a:ea typeface="微软雅黑" panose="020B0503020204020204" charset="-122"/>
              </a:rPr>
              <a:t>：对比了引入通信压缩后的版本，即</a:t>
            </a:r>
            <a:r>
              <a:rPr lang="en-US" altLang="zh-CN" b="0" i="0" dirty="0">
                <a:solidFill>
                  <a:srgbClr val="000000"/>
                </a:solidFill>
                <a:effectLst/>
                <a:latin typeface="微软雅黑" panose="020B0503020204020204" charset="-122"/>
                <a:ea typeface="微软雅黑" panose="020B0503020204020204" charset="-122"/>
              </a:rPr>
              <a:t> Comp QGM</a:t>
            </a:r>
            <a:r>
              <a:rPr lang="zh-CN" altLang="en-US" b="0" i="0" dirty="0">
                <a:solidFill>
                  <a:srgbClr val="000000"/>
                </a:solidFill>
                <a:effectLst/>
                <a:latin typeface="微软雅黑" panose="020B0503020204020204" charset="-122"/>
                <a:ea typeface="微软雅黑" panose="020B0503020204020204" charset="-122"/>
              </a:rPr>
              <a:t>（表面）与</a:t>
            </a:r>
            <a:r>
              <a:rPr lang="en-US" altLang="zh-CN" b="0" i="0" dirty="0">
                <a:solidFill>
                  <a:srgbClr val="000000"/>
                </a:solidFill>
                <a:effectLst/>
                <a:latin typeface="微软雅黑" panose="020B0503020204020204" charset="-122"/>
                <a:ea typeface="微软雅黑" panose="020B0503020204020204" charset="-122"/>
              </a:rPr>
              <a:t> Comp Q-SADDLe</a:t>
            </a:r>
            <a:r>
              <a:rPr lang="zh-CN" altLang="en-US" b="0" i="0" dirty="0">
                <a:solidFill>
                  <a:srgbClr val="000000"/>
                </a:solidFill>
                <a:effectLst/>
                <a:latin typeface="微软雅黑" panose="020B0503020204020204" charset="-122"/>
                <a:ea typeface="微软雅黑" panose="020B0503020204020204" charset="-122"/>
              </a:rPr>
              <a:t>（网格）</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a:t>
            </a:r>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注：这里的</a:t>
            </a:r>
            <a:r>
              <a:rPr lang="en-US" altLang="zh-CN" b="0" i="0" dirty="0">
                <a:solidFill>
                  <a:srgbClr val="000000"/>
                </a:solidFill>
                <a:effectLst/>
                <a:latin typeface="微软雅黑" panose="020B0503020204020204" charset="-122"/>
                <a:ea typeface="微软雅黑" panose="020B0503020204020204" charset="-122"/>
              </a:rPr>
              <a:t>“Comp”</a:t>
            </a:r>
            <a:r>
              <a:rPr lang="zh-CN" altLang="en-US" b="0" i="0" dirty="0">
                <a:solidFill>
                  <a:srgbClr val="000000"/>
                </a:solidFill>
                <a:effectLst/>
                <a:latin typeface="微软雅黑" panose="020B0503020204020204" charset="-122"/>
                <a:ea typeface="微软雅黑" panose="020B0503020204020204" charset="-122"/>
              </a:rPr>
              <a:t>代表使用了</a:t>
            </a:r>
            <a:r>
              <a:rPr lang="en-US" altLang="zh-CN" b="0" i="0" dirty="0">
                <a:solidFill>
                  <a:srgbClr val="000000"/>
                </a:solidFill>
                <a:effectLst/>
                <a:latin typeface="微软雅黑" panose="020B0503020204020204" charset="-122"/>
                <a:ea typeface="微软雅黑" panose="020B0503020204020204" charset="-122"/>
              </a:rPr>
              <a:t> 8 </a:t>
            </a:r>
            <a:r>
              <a:rPr lang="zh-CN" altLang="en-US" b="0" i="0" dirty="0">
                <a:solidFill>
                  <a:srgbClr val="000000"/>
                </a:solidFill>
                <a:effectLst/>
                <a:latin typeface="微软雅黑" panose="020B0503020204020204" charset="-122"/>
                <a:ea typeface="微软雅黑" panose="020B0503020204020204" charset="-122"/>
              </a:rPr>
              <a:t>位随机量化（</a:t>
            </a:r>
            <a:r>
              <a:rPr lang="en-US" altLang="zh-CN" b="0" i="0" dirty="0">
                <a:solidFill>
                  <a:srgbClr val="000000"/>
                </a:solidFill>
                <a:effectLst/>
                <a:latin typeface="微软雅黑" panose="020B0503020204020204" charset="-122"/>
                <a:ea typeface="微软雅黑" panose="020B0503020204020204" charset="-122"/>
              </a:rPr>
              <a:t>8-bit stochastic quantization</a:t>
            </a:r>
            <a:r>
              <a:rPr lang="zh-CN" altLang="en-US" b="0" i="0" dirty="0">
                <a:solidFill>
                  <a:srgbClr val="000000"/>
                </a:solidFill>
                <a:effectLst/>
                <a:latin typeface="微软雅黑" panose="020B0503020204020204" charset="-122"/>
                <a:ea typeface="微软雅黑" panose="020B0503020204020204" charset="-122"/>
              </a:rPr>
              <a:t>）的通信压缩技术</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a:t>
            </a:r>
            <a:endParaRPr lang="en-US" altLang="zh-CN" b="0" i="0" dirty="0">
              <a:solidFill>
                <a:srgbClr val="000000"/>
              </a:solidFill>
              <a:effectLst/>
              <a:latin typeface="微软雅黑" panose="020B0503020204020204" charset="-122"/>
              <a:ea typeface="微软雅黑" panose="020B0503020204020204" charset="-122"/>
            </a:endParaRPr>
          </a:p>
          <a:p>
            <a:pPr algn="just"/>
            <a:r>
              <a:rPr lang="en-US" altLang="zh-CN" b="0" i="0" dirty="0">
                <a:solidFill>
                  <a:srgbClr val="000000"/>
                </a:solidFill>
                <a:effectLst/>
                <a:latin typeface="微软雅黑" panose="020B0503020204020204" charset="-122"/>
                <a:ea typeface="微软雅黑" panose="020B0503020204020204" charset="-122"/>
              </a:rPr>
              <a:t>2. </a:t>
            </a:r>
            <a:r>
              <a:rPr lang="zh-CN" altLang="en-US" b="0" i="0" dirty="0">
                <a:solidFill>
                  <a:srgbClr val="000000"/>
                </a:solidFill>
                <a:effectLst/>
                <a:latin typeface="微软雅黑" panose="020B0503020204020204" charset="-122"/>
                <a:ea typeface="微软雅黑" panose="020B0503020204020204" charset="-122"/>
              </a:rPr>
              <a:t>视觉特征解读：平滑度与锐度</a:t>
            </a:r>
            <a:endParaRPr lang="en-US" altLang="zh-CN" b="0" i="0" dirty="0">
              <a:solidFill>
                <a:srgbClr val="000000"/>
              </a:solidFill>
              <a:effectLst/>
              <a:latin typeface="微软雅黑" panose="020B0503020204020204" charset="-122"/>
              <a:ea typeface="微软雅黑" panose="020B0503020204020204" charset="-122"/>
            </a:endParaRPr>
          </a:p>
          <a:p>
            <a:pPr algn="just"/>
            <a:r>
              <a:rPr lang="en-US" altLang="zh-CN" b="0" i="0" dirty="0">
                <a:solidFill>
                  <a:srgbClr val="000000"/>
                </a:solidFill>
                <a:effectLst/>
                <a:latin typeface="微软雅黑" panose="020B0503020204020204" charset="-122"/>
                <a:ea typeface="微软雅黑" panose="020B0503020204020204" charset="-122"/>
              </a:rPr>
              <a:t>QGM </a:t>
            </a:r>
            <a:r>
              <a:rPr lang="zh-CN" altLang="en-US" b="0" i="0" dirty="0">
                <a:solidFill>
                  <a:srgbClr val="000000"/>
                </a:solidFill>
                <a:effectLst/>
                <a:latin typeface="微软雅黑" panose="020B0503020204020204" charset="-122"/>
                <a:ea typeface="微软雅黑" panose="020B0503020204020204" charset="-122"/>
              </a:rPr>
              <a:t>的特征（尖锐解）：从图中可以看到，</a:t>
            </a:r>
            <a:r>
              <a:rPr lang="en-US" altLang="zh-CN" b="0" i="0" dirty="0">
                <a:solidFill>
                  <a:srgbClr val="000000"/>
                </a:solidFill>
                <a:effectLst/>
                <a:latin typeface="微软雅黑" panose="020B0503020204020204" charset="-122"/>
                <a:ea typeface="微软雅黑" panose="020B0503020204020204" charset="-122"/>
              </a:rPr>
              <a:t>QGM </a:t>
            </a:r>
            <a:r>
              <a:rPr lang="zh-CN" altLang="en-US" b="0" i="0" dirty="0">
                <a:solidFill>
                  <a:srgbClr val="000000"/>
                </a:solidFill>
                <a:effectLst/>
                <a:latin typeface="微软雅黑" panose="020B0503020204020204" charset="-122"/>
                <a:ea typeface="微软雅黑" panose="020B0503020204020204" charset="-122"/>
              </a:rPr>
              <a:t>的损失表面（彩色连续部分）呈现出明显的</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尖锐</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谷底</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。这意味着模型参数的微小变动（例如由量化误差引起的变动）会导致损失值的剧烈波动</a:t>
            </a:r>
            <a:r>
              <a:rPr lang="en-US" altLang="zh-CN" b="0" i="0" dirty="0">
                <a:solidFill>
                  <a:srgbClr val="000000"/>
                </a:solidFill>
                <a:effectLst/>
                <a:latin typeface="微软雅黑" panose="020B0503020204020204" charset="-122"/>
                <a:ea typeface="微软雅黑" panose="020B0503020204020204" charset="-122"/>
              </a:rPr>
              <a:t> </a:t>
            </a:r>
            <a:endParaRPr lang="en-US" altLang="zh-CN" b="0" i="0" dirty="0">
              <a:solidFill>
                <a:srgbClr val="000000"/>
              </a:solidFill>
              <a:effectLst/>
              <a:latin typeface="微软雅黑" panose="020B0503020204020204" charset="-122"/>
              <a:ea typeface="微软雅黑" panose="020B0503020204020204" charset="-122"/>
            </a:endParaRPr>
          </a:p>
          <a:p>
            <a:pPr algn="just"/>
            <a:r>
              <a:rPr lang="en-US" altLang="zh-CN" b="0" i="0" dirty="0">
                <a:solidFill>
                  <a:srgbClr val="000000"/>
                </a:solidFill>
                <a:effectLst/>
                <a:latin typeface="微软雅黑" panose="020B0503020204020204" charset="-122"/>
                <a:ea typeface="微软雅黑" panose="020B0503020204020204" charset="-122"/>
              </a:rPr>
              <a:t>Q-SADDLe </a:t>
            </a:r>
            <a:r>
              <a:rPr lang="zh-CN" altLang="en-US" b="0" i="0" dirty="0">
                <a:solidFill>
                  <a:srgbClr val="000000"/>
                </a:solidFill>
                <a:effectLst/>
                <a:latin typeface="微软雅黑" panose="020B0503020204020204" charset="-122"/>
                <a:ea typeface="微软雅黑" panose="020B0503020204020204" charset="-122"/>
              </a:rPr>
              <a:t>的特征（平坦解）：相比之下，</a:t>
            </a:r>
            <a:r>
              <a:rPr lang="en-US" altLang="zh-CN" b="0" i="0" dirty="0">
                <a:solidFill>
                  <a:srgbClr val="000000"/>
                </a:solidFill>
                <a:effectLst/>
                <a:latin typeface="微软雅黑" panose="020B0503020204020204" charset="-122"/>
                <a:ea typeface="微软雅黑" panose="020B0503020204020204" charset="-122"/>
              </a:rPr>
              <a:t>Q-SADDLe </a:t>
            </a:r>
            <a:r>
              <a:rPr lang="zh-CN" altLang="en-US" b="0" i="0" dirty="0">
                <a:solidFill>
                  <a:srgbClr val="000000"/>
                </a:solidFill>
                <a:effectLst/>
                <a:latin typeface="微软雅黑" panose="020B0503020204020204" charset="-122"/>
                <a:ea typeface="微软雅黑" panose="020B0503020204020204" charset="-122"/>
              </a:rPr>
              <a:t>的网格结构呈现出更为</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平滑</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且宽阔的底部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。这表明</a:t>
            </a:r>
            <a:r>
              <a:rPr lang="en-US" altLang="zh-CN" b="0" i="0" dirty="0">
                <a:solidFill>
                  <a:srgbClr val="000000"/>
                </a:solidFill>
                <a:effectLst/>
                <a:latin typeface="微软雅黑" panose="020B0503020204020204" charset="-122"/>
                <a:ea typeface="微软雅黑" panose="020B0503020204020204" charset="-122"/>
              </a:rPr>
              <a:t> SAM </a:t>
            </a:r>
            <a:r>
              <a:rPr lang="zh-CN" altLang="en-US" b="0" i="0" dirty="0">
                <a:solidFill>
                  <a:srgbClr val="000000"/>
                </a:solidFill>
                <a:effectLst/>
                <a:latin typeface="微软雅黑" panose="020B0503020204020204" charset="-122"/>
                <a:ea typeface="微软雅黑" panose="020B0503020204020204" charset="-122"/>
              </a:rPr>
              <a:t>优化成功引导模型找到了一个更平坦的解</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solidFill>
                  <a:srgbClr val="000000"/>
                </a:solidFill>
                <a:effectLst/>
                <a:sym typeface="+mn-ea"/>
              </a:rPr>
              <a:t>由于</a:t>
            </a:r>
            <a:r>
              <a:rPr lang="en-US" altLang="zh-CN" dirty="0">
                <a:solidFill>
                  <a:srgbClr val="000000"/>
                </a:solidFill>
                <a:effectLst/>
                <a:sym typeface="+mn-ea"/>
              </a:rPr>
              <a:t> SADDLe </a:t>
            </a:r>
            <a:r>
              <a:rPr lang="zh-CN" altLang="en-US" dirty="0">
                <a:solidFill>
                  <a:srgbClr val="000000"/>
                </a:solidFill>
                <a:effectLst/>
                <a:sym typeface="+mn-ea"/>
              </a:rPr>
              <a:t>在每个智能体处修改局部优化器，因此它与现有技术正交，并且可以</a:t>
            </a:r>
            <a:endParaRPr lang="zh-CN" altLang="en-US" dirty="0">
              <a:solidFill>
                <a:srgbClr val="000000"/>
              </a:solidFill>
              <a:effectLst/>
              <a:sym typeface="+mn-ea"/>
            </a:endParaRPr>
          </a:p>
          <a:p>
            <a:pPr algn="just"/>
            <a:endParaRPr lang="en-US" altLang="zh-CN" dirty="0">
              <a:solidFill>
                <a:srgbClr val="000000"/>
              </a:solidFill>
              <a:effectLst/>
              <a:sym typeface="+mn-ea"/>
            </a:endParaRPr>
          </a:p>
          <a:p>
            <a:pPr algn="just"/>
            <a:r>
              <a:rPr lang="zh-CN" altLang="en-US" dirty="0">
                <a:solidFill>
                  <a:srgbClr val="000000"/>
                </a:solidFill>
                <a:effectLst/>
                <a:sym typeface="+mn-ea"/>
              </a:rPr>
              <a:t>所提出的技术是对现有去中心化学习算法的补充，可以协同使用以提高性能。</a:t>
            </a:r>
            <a:endParaRPr lang="en-US" altLang="zh-CN" dirty="0">
              <a:solidFill>
                <a:srgbClr val="000000"/>
              </a:solidFill>
              <a:effectLst/>
              <a:sym typeface="+mn-ea"/>
            </a:endParaRPr>
          </a:p>
          <a:p>
            <a:pPr algn="just"/>
            <a:r>
              <a:rPr lang="zh-CN" altLang="en-US" dirty="0">
                <a:solidFill>
                  <a:srgbClr val="000000"/>
                </a:solidFill>
                <a:effectLst/>
                <a:sym typeface="+mn-ea"/>
              </a:rPr>
              <a:t>具体来说，我们提出了两种版本的方法：</a:t>
            </a:r>
            <a:endParaRPr lang="en-US" altLang="zh-CN" dirty="0">
              <a:solidFill>
                <a:srgbClr val="000000"/>
              </a:solidFill>
              <a:effectLst/>
              <a:sym typeface="+mn-ea"/>
            </a:endParaRPr>
          </a:p>
          <a:p>
            <a:pPr algn="just"/>
            <a:r>
              <a:rPr lang="en-US" altLang="zh-CN" dirty="0">
                <a:solidFill>
                  <a:srgbClr val="000000"/>
                </a:solidFill>
                <a:effectLst/>
                <a:sym typeface="+mn-ea"/>
              </a:rPr>
              <a:t>Q-SADDLe</a:t>
            </a:r>
            <a:r>
              <a:rPr lang="zh-CN" altLang="en-US" dirty="0">
                <a:solidFill>
                  <a:srgbClr val="000000"/>
                </a:solidFill>
                <a:effectLst/>
                <a:sym typeface="+mn-ea"/>
              </a:rPr>
              <a:t>，它引入了准全局动量</a:t>
            </a:r>
            <a:r>
              <a:rPr lang="en-US" altLang="zh-CN" dirty="0">
                <a:solidFill>
                  <a:srgbClr val="000000"/>
                </a:solidFill>
                <a:effectLst/>
                <a:sym typeface="+mn-ea"/>
              </a:rPr>
              <a:t> (QGM) </a:t>
            </a:r>
            <a:r>
              <a:rPr lang="zh-CN" altLang="en-US" dirty="0">
                <a:solidFill>
                  <a:srgbClr val="000000"/>
                </a:solidFill>
                <a:effectLst/>
                <a:sym typeface="+mn-ea"/>
              </a:rPr>
              <a:t>缓冲区；</a:t>
            </a:r>
            <a:endParaRPr lang="en-US" altLang="zh-CN" dirty="0">
              <a:solidFill>
                <a:srgbClr val="000000"/>
              </a:solidFill>
              <a:effectLst/>
              <a:sym typeface="+mn-ea"/>
            </a:endParaRPr>
          </a:p>
          <a:p>
            <a:pPr algn="just"/>
            <a:r>
              <a:rPr lang="en-US" altLang="zh-CN" dirty="0">
                <a:solidFill>
                  <a:srgbClr val="000000"/>
                </a:solidFill>
                <a:effectLst/>
                <a:sym typeface="+mn-ea"/>
              </a:rPr>
              <a:t>N-SADDLe</a:t>
            </a:r>
            <a:r>
              <a:rPr lang="zh-CN" altLang="en-US" dirty="0">
                <a:solidFill>
                  <a:srgbClr val="000000"/>
                </a:solidFill>
                <a:effectLst/>
                <a:sym typeface="+mn-ea"/>
              </a:rPr>
              <a:t>，它利用了交叉梯度信息。</a:t>
            </a:r>
            <a:endParaRPr lang="zh-CN" altLang="en-US" dirty="0">
              <a:solidFill>
                <a:srgbClr val="000000"/>
              </a:solidFill>
              <a:effectLst/>
              <a:sym typeface="+mn-ea"/>
            </a:endParaRPr>
          </a:p>
          <a:p>
            <a:pPr algn="just"/>
            <a:endParaRPr lang="en-US" altLang="zh-CN" dirty="0">
              <a:solidFill>
                <a:srgbClr val="000000"/>
              </a:solidFill>
              <a:effectLst/>
              <a:sym typeface="+mn-ea"/>
            </a:endParaRPr>
          </a:p>
          <a:p>
            <a:pPr algn="just"/>
            <a:r>
              <a:rPr lang="zh-CN" altLang="en-US" dirty="0">
                <a:solidFill>
                  <a:srgbClr val="000000"/>
                </a:solidFill>
                <a:effectLst/>
                <a:sym typeface="+mn-ea"/>
              </a:rPr>
              <a:t>特别地，</a:t>
            </a:r>
            <a:r>
              <a:rPr lang="en-US" altLang="zh-CN" dirty="0">
                <a:solidFill>
                  <a:srgbClr val="000000"/>
                </a:solidFill>
                <a:effectLst/>
                <a:sym typeface="+mn-ea"/>
              </a:rPr>
              <a:t>Q-SADDLe </a:t>
            </a:r>
            <a:r>
              <a:rPr lang="zh-CN" altLang="en-US" dirty="0">
                <a:solidFill>
                  <a:srgbClr val="000000"/>
                </a:solidFill>
                <a:effectLst/>
                <a:sym typeface="+mn-ea"/>
              </a:rPr>
              <a:t>使用第</a:t>
            </a:r>
            <a:r>
              <a:rPr lang="en-US" altLang="zh-CN" dirty="0">
                <a:solidFill>
                  <a:srgbClr val="000000"/>
                </a:solidFill>
                <a:effectLst/>
                <a:sym typeface="+mn-ea"/>
              </a:rPr>
              <a:t> 4 </a:t>
            </a:r>
            <a:r>
              <a:rPr lang="zh-CN" altLang="en-US" dirty="0">
                <a:solidFill>
                  <a:srgbClr val="000000"/>
                </a:solidFill>
                <a:effectLst/>
                <a:sym typeface="+mn-ea"/>
              </a:rPr>
              <a:t>行所示的基于</a:t>
            </a:r>
            <a:r>
              <a:rPr lang="en-US" altLang="zh-CN" dirty="0">
                <a:solidFill>
                  <a:srgbClr val="000000"/>
                </a:solidFill>
                <a:effectLst/>
                <a:sym typeface="+mn-ea"/>
              </a:rPr>
              <a:t> SAM </a:t>
            </a:r>
            <a:r>
              <a:rPr lang="zh-CN" altLang="en-US" dirty="0">
                <a:solidFill>
                  <a:srgbClr val="000000"/>
                </a:solidFill>
                <a:effectLst/>
                <a:sym typeface="+mn-ea"/>
              </a:rPr>
              <a:t>的梯度更新</a:t>
            </a:r>
            <a:r>
              <a:rPr lang="en-US" altLang="zh-CN" dirty="0">
                <a:solidFill>
                  <a:srgbClr val="000000"/>
                </a:solidFill>
                <a:effectLst/>
                <a:sym typeface="+mn-ea"/>
              </a:rPr>
              <a:t> gei</a:t>
            </a:r>
            <a:r>
              <a:rPr lang="zh-CN" altLang="en-US" dirty="0">
                <a:solidFill>
                  <a:srgbClr val="000000"/>
                </a:solidFill>
                <a:effectLst/>
                <a:sym typeface="+mn-ea"/>
              </a:rPr>
              <a:t>，而不是梯度更新</a:t>
            </a:r>
            <a:r>
              <a:rPr lang="en-US" altLang="zh-CN" dirty="0">
                <a:solidFill>
                  <a:srgbClr val="000000"/>
                </a:solidFill>
                <a:effectLst/>
                <a:sym typeface="+mn-ea"/>
              </a:rPr>
              <a:t> gi</a:t>
            </a:r>
            <a:r>
              <a:rPr lang="zh-CN" altLang="en-US" dirty="0">
                <a:solidFill>
                  <a:srgbClr val="000000"/>
                </a:solidFill>
                <a:effectLst/>
                <a:sym typeface="+mn-ea"/>
              </a:rPr>
              <a:t>。</a:t>
            </a:r>
            <a:endParaRPr lang="zh-CN" altLang="en-US" dirty="0">
              <a:solidFill>
                <a:srgbClr val="000000"/>
              </a:solidFill>
              <a:effectLst/>
              <a:sym typeface="+mn-ea"/>
            </a:endParaRPr>
          </a:p>
          <a:p>
            <a:pPr algn="just"/>
            <a:endParaRPr lang="en-US" altLang="zh-CN" dirty="0">
              <a:solidFill>
                <a:srgbClr val="000000"/>
              </a:solidFill>
              <a:effectLst/>
              <a:sym typeface="+mn-ea"/>
            </a:endParaRPr>
          </a:p>
          <a:p>
            <a:pPr algn="just"/>
            <a:r>
              <a:rPr lang="en-US" altLang="zh-CN" dirty="0">
                <a:solidFill>
                  <a:srgbClr val="000000"/>
                </a:solidFill>
                <a:effectLst/>
                <a:sym typeface="+mn-ea"/>
              </a:rPr>
              <a:t>N-SADDLe </a:t>
            </a:r>
            <a:r>
              <a:rPr lang="zh-CN" altLang="en-US" dirty="0">
                <a:solidFill>
                  <a:srgbClr val="000000"/>
                </a:solidFill>
                <a:effectLst/>
                <a:sym typeface="+mn-ea"/>
              </a:rPr>
              <a:t>采用基于</a:t>
            </a:r>
            <a:r>
              <a:rPr lang="en-US" altLang="zh-CN" dirty="0">
                <a:solidFill>
                  <a:srgbClr val="000000"/>
                </a:solidFill>
                <a:effectLst/>
                <a:sym typeface="+mn-ea"/>
              </a:rPr>
              <a:t> SAM </a:t>
            </a:r>
            <a:r>
              <a:rPr lang="zh-CN" altLang="en-US" dirty="0">
                <a:solidFill>
                  <a:srgbClr val="000000"/>
                </a:solidFill>
                <a:effectLst/>
                <a:sym typeface="+mn-ea"/>
              </a:rPr>
              <a:t>的自梯度和交叉梯度来进一步提高</a:t>
            </a:r>
            <a:r>
              <a:rPr lang="en-US" altLang="zh-CN" dirty="0">
                <a:solidFill>
                  <a:srgbClr val="000000"/>
                </a:solidFill>
                <a:effectLst/>
                <a:sym typeface="+mn-ea"/>
              </a:rPr>
              <a:t> NGM </a:t>
            </a:r>
            <a:r>
              <a:rPr lang="zh-CN" altLang="en-US" dirty="0">
                <a:solidFill>
                  <a:srgbClr val="000000"/>
                </a:solidFill>
                <a:effectLst/>
                <a:sym typeface="+mn-ea"/>
              </a:rPr>
              <a:t>的性能。</a:t>
            </a:r>
            <a:endParaRPr lang="zh-CN" altLang="en-US" dirty="0">
              <a:solidFill>
                <a:srgbClr val="000000"/>
              </a:solidFill>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dirty="0">
                <a:solidFill>
                  <a:srgbClr val="000000"/>
                </a:solidFill>
                <a:effectLst/>
                <a:sym typeface="+mn-ea"/>
              </a:rPr>
              <a:t>Q-SADDLe</a:t>
            </a:r>
            <a:r>
              <a:rPr lang="zh-CN" altLang="en-US" dirty="0">
                <a:solidFill>
                  <a:srgbClr val="000000"/>
                </a:solidFill>
                <a:effectLst/>
                <a:sym typeface="+mn-ea"/>
              </a:rPr>
              <a:t>：结合了准全局动量（</a:t>
            </a:r>
            <a:r>
              <a:rPr lang="en-US" altLang="zh-CN" dirty="0">
                <a:solidFill>
                  <a:srgbClr val="000000"/>
                </a:solidFill>
                <a:effectLst/>
                <a:sym typeface="+mn-ea"/>
              </a:rPr>
              <a:t>Quasi Global Momentum, QGM</a:t>
            </a:r>
            <a:r>
              <a:rPr lang="zh-CN" altLang="en-US" dirty="0">
                <a:solidFill>
                  <a:srgbClr val="000000"/>
                </a:solidFill>
                <a:effectLst/>
                <a:sym typeface="+mn-ea"/>
              </a:rPr>
              <a:t>）缓冲区，利用全局动量信息来平衡异构数据的影响</a:t>
            </a:r>
            <a:r>
              <a:rPr lang="en-US" altLang="zh-CN" dirty="0">
                <a:solidFill>
                  <a:srgbClr val="000000"/>
                </a:solidFill>
                <a:effectLst/>
                <a:sym typeface="+mn-ea"/>
              </a:rPr>
              <a:t> </a:t>
            </a:r>
            <a:r>
              <a:rPr lang="zh-CN" altLang="en-US" dirty="0">
                <a:solidFill>
                  <a:srgbClr val="000000"/>
                </a:solidFill>
                <a:effectLst/>
                <a:sym typeface="+mn-ea"/>
              </a:rPr>
              <a:t>。</a:t>
            </a:r>
            <a:endParaRPr lang="zh-CN" altLang="en-US" dirty="0">
              <a:solidFill>
                <a:srgbClr val="000000"/>
              </a:solidFill>
              <a:effectLst/>
              <a:sym typeface="+mn-ea"/>
            </a:endParaRPr>
          </a:p>
          <a:p>
            <a:pPr algn="just"/>
            <a:r>
              <a:rPr lang="en-US" altLang="zh-CN" dirty="0">
                <a:solidFill>
                  <a:srgbClr val="000000"/>
                </a:solidFill>
                <a:effectLst/>
                <a:sym typeface="+mn-ea"/>
              </a:rPr>
              <a:t>N-SADDLe</a:t>
            </a:r>
            <a:r>
              <a:rPr lang="zh-CN" altLang="en-US" dirty="0">
                <a:solidFill>
                  <a:srgbClr val="000000"/>
                </a:solidFill>
                <a:effectLst/>
                <a:sym typeface="+mn-ea"/>
              </a:rPr>
              <a:t>：结合了邻域梯度均值（</a:t>
            </a:r>
            <a:r>
              <a:rPr lang="en-US" altLang="zh-CN" dirty="0">
                <a:solidFill>
                  <a:srgbClr val="000000"/>
                </a:solidFill>
                <a:effectLst/>
                <a:sym typeface="+mn-ea"/>
              </a:rPr>
              <a:t>NGM</a:t>
            </a:r>
            <a:r>
              <a:rPr lang="zh-CN" altLang="en-US" dirty="0">
                <a:solidFill>
                  <a:srgbClr val="000000"/>
                </a:solidFill>
                <a:effectLst/>
                <a:sym typeface="+mn-ea"/>
              </a:rPr>
              <a:t>）或跨梯度信息，通过额外的通信轮次进一步提升极端异构情况下的性能</a:t>
            </a:r>
            <a:r>
              <a:rPr lang="en-US" altLang="zh-CN" dirty="0">
                <a:solidFill>
                  <a:srgbClr val="000000"/>
                </a:solidFill>
                <a:effectLst/>
                <a:sym typeface="+mn-ea"/>
              </a:rPr>
              <a:t> </a:t>
            </a:r>
            <a:r>
              <a:rPr lang="zh-CN" altLang="en-US" dirty="0">
                <a:solidFill>
                  <a:srgbClr val="000000"/>
                </a:solidFill>
                <a:effectLst/>
                <a:sym typeface="+mn-ea"/>
              </a:rPr>
              <a:t>。</a:t>
            </a:r>
            <a:endParaRPr lang="zh-CN" altLang="en-US" dirty="0">
              <a:solidFill>
                <a:srgbClr val="000000"/>
              </a:solidFill>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solidFill>
                  <a:srgbClr val="000000"/>
                </a:solidFill>
                <a:effectLst/>
                <a:sym typeface="+mn-ea"/>
              </a:rPr>
              <a:t>第一阶段：本地梯度与扰动计算（关键区别点）</a:t>
            </a:r>
            <a:endParaRPr lang="zh-CN" altLang="en-US" dirty="0">
              <a:solidFill>
                <a:srgbClr val="000000"/>
              </a:solidFill>
              <a:effectLst/>
              <a:sym typeface="+mn-ea"/>
            </a:endParaRPr>
          </a:p>
          <a:p>
            <a:pPr algn="just"/>
            <a:r>
              <a:rPr lang="zh-CN" altLang="en-US" dirty="0">
                <a:solidFill>
                  <a:srgbClr val="000000"/>
                </a:solidFill>
                <a:effectLst/>
                <a:sym typeface="+mn-ea"/>
              </a:rPr>
              <a:t>计算原始梯度：首先计算当前模型参数</a:t>
            </a:r>
            <a:r>
              <a:rPr lang="en-US" altLang="zh-CN" dirty="0">
                <a:solidFill>
                  <a:srgbClr val="000000"/>
                </a:solidFill>
                <a:effectLst/>
                <a:sym typeface="+mn-ea"/>
              </a:rPr>
              <a:t> $x_i^t$ </a:t>
            </a:r>
            <a:r>
              <a:rPr lang="zh-CN" altLang="en-US" dirty="0">
                <a:solidFill>
                  <a:srgbClr val="000000"/>
                </a:solidFill>
                <a:effectLst/>
                <a:sym typeface="+mn-ea"/>
              </a:rPr>
              <a:t>下的常规随机梯度</a:t>
            </a:r>
            <a:r>
              <a:rPr lang="en-US" altLang="zh-CN" dirty="0">
                <a:solidFill>
                  <a:srgbClr val="000000"/>
                </a:solidFill>
                <a:effectLst/>
                <a:sym typeface="+mn-ea"/>
              </a:rPr>
              <a:t> $g_i^t = \nabla F_i(x_i^t; d_i^t)$ 3</a:t>
            </a:r>
            <a:r>
              <a:rPr lang="zh-CN" altLang="en-US" dirty="0">
                <a:solidFill>
                  <a:srgbClr val="000000"/>
                </a:solidFill>
                <a:effectLst/>
                <a:sym typeface="+mn-ea"/>
              </a:rPr>
              <a:t>。</a:t>
            </a:r>
            <a:endParaRPr lang="zh-CN" altLang="en-US" dirty="0">
              <a:solidFill>
                <a:srgbClr val="000000"/>
              </a:solidFill>
              <a:effectLst/>
              <a:sym typeface="+mn-ea"/>
            </a:endParaRPr>
          </a:p>
          <a:p>
            <a:pPr algn="just"/>
            <a:r>
              <a:rPr lang="zh-CN" altLang="en-US" dirty="0">
                <a:solidFill>
                  <a:srgbClr val="000000"/>
                </a:solidFill>
                <a:effectLst/>
                <a:sym typeface="+mn-ea"/>
              </a:rPr>
              <a:t>计算扰动项</a:t>
            </a:r>
            <a:r>
              <a:rPr lang="en-US" altLang="zh-CN" dirty="0">
                <a:solidFill>
                  <a:srgbClr val="000000"/>
                </a:solidFill>
                <a:effectLst/>
                <a:sym typeface="+mn-ea"/>
              </a:rPr>
              <a:t> $\xi$</a:t>
            </a:r>
            <a:r>
              <a:rPr lang="zh-CN" altLang="en-US" dirty="0">
                <a:solidFill>
                  <a:srgbClr val="000000"/>
                </a:solidFill>
                <a:effectLst/>
                <a:sym typeface="+mn-ea"/>
              </a:rPr>
              <a:t>：根据参数</a:t>
            </a:r>
            <a:r>
              <a:rPr lang="en-US" altLang="zh-CN" dirty="0">
                <a:solidFill>
                  <a:srgbClr val="000000"/>
                </a:solidFill>
                <a:effectLst/>
                <a:sym typeface="+mn-ea"/>
              </a:rPr>
              <a:t> $\rho$ </a:t>
            </a:r>
            <a:r>
              <a:rPr lang="zh-CN" altLang="en-US" dirty="0">
                <a:solidFill>
                  <a:srgbClr val="000000"/>
                </a:solidFill>
                <a:effectLst/>
                <a:sym typeface="+mn-ea"/>
              </a:rPr>
              <a:t>和原始梯度的方向，计算扰动向量</a:t>
            </a:r>
            <a:r>
              <a:rPr lang="en-US" altLang="zh-CN" dirty="0">
                <a:solidFill>
                  <a:srgbClr val="000000"/>
                </a:solidFill>
                <a:effectLst/>
                <a:sym typeface="+mn-ea"/>
              </a:rPr>
              <a:t> $\xi(x_i^t) = \rho \frac{g_i^t}{\|g_i^t\|}$ 44</a:t>
            </a:r>
            <a:r>
              <a:rPr lang="zh-CN" altLang="en-US" dirty="0">
                <a:solidFill>
                  <a:srgbClr val="000000"/>
                </a:solidFill>
                <a:effectLst/>
                <a:sym typeface="+mn-ea"/>
              </a:rPr>
              <a:t>。</a:t>
            </a:r>
            <a:endParaRPr lang="zh-CN" altLang="en-US" dirty="0">
              <a:solidFill>
                <a:srgbClr val="000000"/>
              </a:solidFill>
              <a:effectLst/>
              <a:sym typeface="+mn-ea"/>
            </a:endParaRPr>
          </a:p>
          <a:p>
            <a:pPr algn="just"/>
            <a:r>
              <a:rPr lang="zh-CN" altLang="en-US" dirty="0">
                <a:solidFill>
                  <a:srgbClr val="000000"/>
                </a:solidFill>
                <a:effectLst/>
                <a:sym typeface="+mn-ea"/>
              </a:rPr>
              <a:t>计算锐度感知梯度</a:t>
            </a:r>
            <a:r>
              <a:rPr lang="en-US" altLang="zh-CN" dirty="0">
                <a:solidFill>
                  <a:srgbClr val="000000"/>
                </a:solidFill>
                <a:effectLst/>
                <a:sym typeface="+mn-ea"/>
              </a:rPr>
              <a:t> $\tilde{g}_i^t$</a:t>
            </a:r>
            <a:r>
              <a:rPr lang="zh-CN" altLang="en-US" dirty="0">
                <a:solidFill>
                  <a:srgbClr val="000000"/>
                </a:solidFill>
                <a:effectLst/>
                <a:sym typeface="+mn-ea"/>
              </a:rPr>
              <a:t>：这是</a:t>
            </a:r>
            <a:r>
              <a:rPr lang="en-US" altLang="zh-CN" dirty="0">
                <a:solidFill>
                  <a:srgbClr val="000000"/>
                </a:solidFill>
                <a:effectLst/>
                <a:sym typeface="+mn-ea"/>
              </a:rPr>
              <a:t> Q-SADDLe </a:t>
            </a:r>
            <a:r>
              <a:rPr lang="zh-CN" altLang="en-US" dirty="0">
                <a:solidFill>
                  <a:srgbClr val="000000"/>
                </a:solidFill>
                <a:effectLst/>
                <a:sym typeface="+mn-ea"/>
              </a:rPr>
              <a:t>的核心步骤。</a:t>
            </a:r>
            <a:endParaRPr lang="zh-CN" altLang="en-US" dirty="0">
              <a:solidFill>
                <a:srgbClr val="000000"/>
              </a:solidFill>
              <a:effectLst/>
              <a:sym typeface="+mn-ea"/>
            </a:endParaRPr>
          </a:p>
          <a:p>
            <a:pPr algn="just"/>
            <a:r>
              <a:rPr lang="zh-CN" altLang="en-US" dirty="0">
                <a:solidFill>
                  <a:srgbClr val="000000"/>
                </a:solidFill>
                <a:effectLst/>
                <a:sym typeface="+mn-ea"/>
              </a:rPr>
              <a:t>它在扰动后的位置计算梯度，即</a:t>
            </a:r>
            <a:r>
              <a:rPr lang="en-US" altLang="zh-CN" dirty="0">
                <a:solidFill>
                  <a:srgbClr val="000000"/>
                </a:solidFill>
                <a:effectLst/>
                <a:sym typeface="+mn-ea"/>
              </a:rPr>
              <a:t> $\tilde{g}_i^t = \nabla F_i(x_i^t + \xi(x_i^t); d_i^t)$ 555</a:t>
            </a:r>
            <a:r>
              <a:rPr lang="zh-CN" altLang="en-US" dirty="0">
                <a:solidFill>
                  <a:srgbClr val="000000"/>
                </a:solidFill>
                <a:effectLst/>
                <a:sym typeface="+mn-ea"/>
              </a:rPr>
              <a:t>。注：传统的</a:t>
            </a:r>
            <a:r>
              <a:rPr lang="en-US" altLang="zh-CN" dirty="0">
                <a:solidFill>
                  <a:srgbClr val="000000"/>
                </a:solidFill>
                <a:effectLst/>
                <a:sym typeface="+mn-ea"/>
              </a:rPr>
              <a:t> QGM </a:t>
            </a:r>
            <a:r>
              <a:rPr lang="zh-CN" altLang="en-US" dirty="0">
                <a:solidFill>
                  <a:srgbClr val="000000"/>
                </a:solidFill>
                <a:effectLst/>
                <a:sym typeface="+mn-ea"/>
              </a:rPr>
              <a:t>直接使用</a:t>
            </a:r>
            <a:r>
              <a:rPr lang="en-US" altLang="zh-CN" dirty="0">
                <a:solidFill>
                  <a:srgbClr val="000000"/>
                </a:solidFill>
                <a:effectLst/>
                <a:sym typeface="+mn-ea"/>
              </a:rPr>
              <a:t> $g_i^t$</a:t>
            </a:r>
            <a:r>
              <a:rPr lang="zh-CN" altLang="en-US" dirty="0">
                <a:solidFill>
                  <a:srgbClr val="000000"/>
                </a:solidFill>
                <a:effectLst/>
                <a:sym typeface="+mn-ea"/>
              </a:rPr>
              <a:t>，而</a:t>
            </a:r>
            <a:r>
              <a:rPr lang="en-US" altLang="zh-CN" dirty="0">
                <a:solidFill>
                  <a:srgbClr val="000000"/>
                </a:solidFill>
                <a:effectLst/>
                <a:sym typeface="+mn-ea"/>
              </a:rPr>
              <a:t> Q-SADDLe </a:t>
            </a:r>
            <a:r>
              <a:rPr lang="zh-CN" altLang="en-US" dirty="0">
                <a:solidFill>
                  <a:srgbClr val="000000"/>
                </a:solidFill>
                <a:effectLst/>
                <a:sym typeface="+mn-ea"/>
              </a:rPr>
              <a:t>使用这个经过</a:t>
            </a:r>
            <a:r>
              <a:rPr lang="en-US" altLang="zh-CN" dirty="0">
                <a:solidFill>
                  <a:srgbClr val="000000"/>
                </a:solidFill>
                <a:effectLst/>
                <a:sym typeface="+mn-ea"/>
              </a:rPr>
              <a:t> SAM </a:t>
            </a:r>
            <a:r>
              <a:rPr lang="zh-CN" altLang="en-US" dirty="0">
                <a:solidFill>
                  <a:srgbClr val="000000"/>
                </a:solidFill>
                <a:effectLst/>
                <a:sym typeface="+mn-ea"/>
              </a:rPr>
              <a:t>修正的</a:t>
            </a:r>
            <a:r>
              <a:rPr lang="en-US" altLang="zh-CN" dirty="0">
                <a:solidFill>
                  <a:srgbClr val="000000"/>
                </a:solidFill>
                <a:effectLst/>
                <a:sym typeface="+mn-ea"/>
              </a:rPr>
              <a:t> $\tilde{g}_i^t$ </a:t>
            </a:r>
            <a:r>
              <a:rPr lang="zh-CN" altLang="en-US" dirty="0">
                <a:solidFill>
                  <a:srgbClr val="000000"/>
                </a:solidFill>
                <a:effectLst/>
                <a:sym typeface="+mn-ea"/>
              </a:rPr>
              <a:t>来寻找更平坦的解</a:t>
            </a:r>
            <a:r>
              <a:rPr lang="en-US" altLang="zh-CN" dirty="0">
                <a:solidFill>
                  <a:srgbClr val="000000"/>
                </a:solidFill>
                <a:effectLst/>
                <a:sym typeface="+mn-ea"/>
              </a:rPr>
              <a:t> 6</a:t>
            </a:r>
            <a:r>
              <a:rPr lang="zh-CN" altLang="en-US" dirty="0">
                <a:solidFill>
                  <a:srgbClr val="000000"/>
                </a:solidFill>
                <a:effectLst/>
                <a:sym typeface="+mn-ea"/>
              </a:rPr>
              <a:t>。第二阶段：本地模型更新更新动量缓冲区：将计算出的梯度</a:t>
            </a:r>
            <a:r>
              <a:rPr lang="en-US" altLang="zh-CN" dirty="0">
                <a:solidFill>
                  <a:srgbClr val="000000"/>
                </a:solidFill>
                <a:effectLst/>
                <a:sym typeface="+mn-ea"/>
              </a:rPr>
              <a:t> $\tilde{g}_i^t$ </a:t>
            </a:r>
            <a:r>
              <a:rPr lang="zh-CN" altLang="en-US" dirty="0">
                <a:solidFill>
                  <a:srgbClr val="000000"/>
                </a:solidFill>
                <a:effectLst/>
                <a:sym typeface="+mn-ea"/>
              </a:rPr>
              <a:t>累积到动量</a:t>
            </a:r>
            <a:r>
              <a:rPr lang="en-US" altLang="zh-CN" dirty="0">
                <a:solidFill>
                  <a:srgbClr val="000000"/>
                </a:solidFill>
                <a:effectLst/>
                <a:sym typeface="+mn-ea"/>
              </a:rPr>
              <a:t> $m_i^{(t)}$ </a:t>
            </a:r>
            <a:r>
              <a:rPr lang="zh-CN" altLang="en-US" dirty="0">
                <a:solidFill>
                  <a:srgbClr val="000000"/>
                </a:solidFill>
                <a:effectLst/>
                <a:sym typeface="+mn-ea"/>
              </a:rPr>
              <a:t>中</a:t>
            </a:r>
            <a:r>
              <a:rPr lang="en-US" altLang="zh-CN" dirty="0">
                <a:solidFill>
                  <a:srgbClr val="000000"/>
                </a:solidFill>
                <a:effectLst/>
                <a:sym typeface="+mn-ea"/>
              </a:rPr>
              <a:t> 7</a:t>
            </a:r>
            <a:r>
              <a:rPr lang="zh-CN" altLang="en-US" dirty="0">
                <a:solidFill>
                  <a:srgbClr val="000000"/>
                </a:solidFill>
                <a:effectLst/>
                <a:sym typeface="+mn-ea"/>
              </a:rPr>
              <a:t>。计算临时参数：执行一次本地梯度下降步骤，得到半步更新后的参数</a:t>
            </a:r>
            <a:r>
              <a:rPr lang="en-US" altLang="zh-CN" dirty="0">
                <a:solidFill>
                  <a:srgbClr val="000000"/>
                </a:solidFill>
                <a:effectLst/>
                <a:sym typeface="+mn-ea"/>
              </a:rPr>
              <a:t> $x_i^{(t+1/2)} = x_i^{(t)} - \eta m_i^{(t)}$ 8</a:t>
            </a:r>
            <a:r>
              <a:rPr lang="zh-CN" altLang="en-US" dirty="0">
                <a:solidFill>
                  <a:srgbClr val="000000"/>
                </a:solidFill>
                <a:effectLst/>
                <a:sym typeface="+mn-ea"/>
              </a:rPr>
              <a:t>。第三阶段：去中心化通信与聚合（</a:t>
            </a:r>
            <a:r>
              <a:rPr lang="en-US" altLang="zh-CN" dirty="0">
                <a:solidFill>
                  <a:srgbClr val="000000"/>
                </a:solidFill>
                <a:effectLst/>
                <a:sym typeface="+mn-ea"/>
              </a:rPr>
              <a:t>Gossip Averaging</a:t>
            </a:r>
            <a:r>
              <a:rPr lang="zh-CN" altLang="en-US" dirty="0">
                <a:solidFill>
                  <a:srgbClr val="000000"/>
                </a:solidFill>
                <a:effectLst/>
                <a:sym typeface="+mn-ea"/>
              </a:rPr>
              <a:t>）发送与接收：节点</a:t>
            </a:r>
            <a:r>
              <a:rPr lang="en-US" altLang="zh-CN" dirty="0">
                <a:solidFill>
                  <a:srgbClr val="000000"/>
                </a:solidFill>
                <a:effectLst/>
                <a:sym typeface="+mn-ea"/>
              </a:rPr>
              <a:t> $i$ </a:t>
            </a:r>
            <a:r>
              <a:rPr lang="zh-CN" altLang="en-US" dirty="0">
                <a:solidFill>
                  <a:srgbClr val="000000"/>
                </a:solidFill>
                <a:effectLst/>
                <a:sym typeface="+mn-ea"/>
              </a:rPr>
              <a:t>与其邻居节点交换这个半步更新后的参数</a:t>
            </a:r>
            <a:r>
              <a:rPr lang="en-US" altLang="zh-CN" dirty="0">
                <a:solidFill>
                  <a:srgbClr val="000000"/>
                </a:solidFill>
                <a:effectLst/>
                <a:sym typeface="+mn-ea"/>
              </a:rPr>
              <a:t> 9</a:t>
            </a:r>
            <a:r>
              <a:rPr lang="zh-CN" altLang="en-US" dirty="0">
                <a:solidFill>
                  <a:srgbClr val="000000"/>
                </a:solidFill>
                <a:effectLst/>
                <a:sym typeface="+mn-ea"/>
              </a:rPr>
              <a:t>。邻域聚合：根据混合矩阵（</a:t>
            </a:r>
            <a:r>
              <a:rPr lang="en-US" altLang="zh-CN" dirty="0">
                <a:solidFill>
                  <a:srgbClr val="000000"/>
                </a:solidFill>
                <a:effectLst/>
                <a:sym typeface="+mn-ea"/>
              </a:rPr>
              <a:t>Mixing Matrix</a:t>
            </a:r>
            <a:r>
              <a:rPr lang="zh-CN" altLang="en-US" dirty="0">
                <a:solidFill>
                  <a:srgbClr val="000000"/>
                </a:solidFill>
                <a:effectLst/>
                <a:sym typeface="+mn-ea"/>
              </a:rPr>
              <a:t>）</a:t>
            </a:r>
            <a:r>
              <a:rPr lang="en-US" altLang="zh-CN" dirty="0">
                <a:solidFill>
                  <a:srgbClr val="000000"/>
                </a:solidFill>
                <a:effectLst/>
                <a:sym typeface="+mn-ea"/>
              </a:rPr>
              <a:t>$W$ </a:t>
            </a:r>
            <a:r>
              <a:rPr lang="zh-CN" altLang="en-US" dirty="0">
                <a:solidFill>
                  <a:srgbClr val="000000"/>
                </a:solidFill>
                <a:effectLst/>
                <a:sym typeface="+mn-ea"/>
              </a:rPr>
              <a:t>的权重，对自身和邻居的模型进行加权平均，得到下一时刻的本地参数</a:t>
            </a:r>
            <a:r>
              <a:rPr lang="en-US" altLang="zh-CN" dirty="0">
                <a:solidFill>
                  <a:srgbClr val="000000"/>
                </a:solidFill>
                <a:effectLst/>
                <a:sym typeface="+mn-ea"/>
              </a:rPr>
              <a:t> $x_i^{t+1} = \sum_{j \in \mathcal{N}_i} w_{ij} x_j^{(t+1/2)}$ 10</a:t>
            </a:r>
            <a:r>
              <a:rPr lang="zh-CN" altLang="en-US" dirty="0">
                <a:solidFill>
                  <a:srgbClr val="000000"/>
                </a:solidFill>
                <a:effectLst/>
                <a:sym typeface="+mn-ea"/>
              </a:rPr>
              <a:t>。第四阶段：全局信息同步准全局动量更新：通过计算本地更新量</a:t>
            </a:r>
            <a:r>
              <a:rPr lang="en-US" altLang="zh-CN" dirty="0">
                <a:solidFill>
                  <a:srgbClr val="000000"/>
                </a:solidFill>
                <a:effectLst/>
                <a:sym typeface="+mn-ea"/>
              </a:rPr>
              <a:t> $d_i^{(t)}$ </a:t>
            </a:r>
            <a:r>
              <a:rPr lang="zh-CN" altLang="en-US" dirty="0">
                <a:solidFill>
                  <a:srgbClr val="000000"/>
                </a:solidFill>
                <a:effectLst/>
                <a:sym typeface="+mn-ea"/>
              </a:rPr>
              <a:t>并使用全局平均率</a:t>
            </a:r>
            <a:r>
              <a:rPr lang="en-US" altLang="zh-CN" dirty="0">
                <a:solidFill>
                  <a:srgbClr val="000000"/>
                </a:solidFill>
                <a:effectLst/>
                <a:sym typeface="+mn-ea"/>
              </a:rPr>
              <a:t> $\mu$ </a:t>
            </a:r>
            <a:r>
              <a:rPr lang="zh-CN" altLang="en-US" dirty="0">
                <a:solidFill>
                  <a:srgbClr val="000000"/>
                </a:solidFill>
                <a:effectLst/>
                <a:sym typeface="+mn-ea"/>
              </a:rPr>
              <a:t>更新</a:t>
            </a:r>
            <a:r>
              <a:rPr lang="en-US" altLang="zh-CN" dirty="0">
                <a:solidFill>
                  <a:srgbClr val="000000"/>
                </a:solidFill>
                <a:effectLst/>
                <a:sym typeface="+mn-ea"/>
              </a:rPr>
              <a:t> $\hat{m}$</a:t>
            </a:r>
            <a:r>
              <a:rPr lang="zh-CN" altLang="en-US" dirty="0">
                <a:solidFill>
                  <a:srgbClr val="000000"/>
                </a:solidFill>
                <a:effectLst/>
                <a:sym typeface="+mn-ea"/>
              </a:rPr>
              <a:t>，从而在不增加额外通信的情况下模拟全局信息</a:t>
            </a:r>
            <a:r>
              <a:rPr lang="en-US" altLang="zh-CN" dirty="0">
                <a:solidFill>
                  <a:srgbClr val="000000"/>
                </a:solidFill>
                <a:effectLst/>
                <a:sym typeface="+mn-ea"/>
              </a:rPr>
              <a:t> 11111111</a:t>
            </a:r>
            <a:r>
              <a:rPr lang="zh-CN" altLang="en-US" dirty="0">
                <a:solidFill>
                  <a:srgbClr val="000000"/>
                </a:solidFill>
                <a:effectLst/>
                <a:sym typeface="+mn-ea"/>
              </a:rPr>
              <a:t>。</a:t>
            </a:r>
            <a:endParaRPr lang="zh-CN" altLang="en-US" dirty="0">
              <a:solidFill>
                <a:srgbClr val="000000"/>
              </a:solidFill>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图</a:t>
            </a:r>
            <a:r>
              <a:rPr lang="en-US" altLang="zh-CN" sz="1600" kern="1200" dirty="0">
                <a:solidFill>
                  <a:schemeClr val="tx1"/>
                </a:solidFill>
                <a:effectLst/>
                <a:latin typeface="微软雅黑" panose="020B0503020204020204" charset="-122"/>
                <a:ea typeface="微软雅黑" panose="020B0503020204020204" charset="-122"/>
                <a:cs typeface="+mn-cs"/>
              </a:rPr>
              <a:t> 5. </a:t>
            </a:r>
            <a:r>
              <a:rPr lang="zh-CN" altLang="en-US" sz="1600" kern="1200" dirty="0">
                <a:solidFill>
                  <a:schemeClr val="tx1"/>
                </a:solidFill>
                <a:effectLst/>
                <a:latin typeface="微软雅黑" panose="020B0503020204020204" charset="-122"/>
                <a:ea typeface="微软雅黑" panose="020B0503020204020204" charset="-122"/>
                <a:cs typeface="+mn-cs"/>
              </a:rPr>
              <a:t>在</a:t>
            </a:r>
            <a:r>
              <a:rPr lang="en-US" altLang="zh-CN" sz="1600" kern="1200" dirty="0">
                <a:solidFill>
                  <a:schemeClr val="tx1"/>
                </a:solidFill>
                <a:effectLst/>
                <a:latin typeface="微软雅黑" panose="020B0503020204020204" charset="-122"/>
                <a:ea typeface="微软雅黑" panose="020B0503020204020204" charset="-122"/>
                <a:cs typeface="+mn-cs"/>
              </a:rPr>
              <a:t> 10 </a:t>
            </a:r>
            <a:r>
              <a:rPr lang="zh-CN" altLang="en-US" sz="1600" kern="1200" dirty="0">
                <a:solidFill>
                  <a:schemeClr val="tx1"/>
                </a:solidFill>
                <a:effectLst/>
                <a:latin typeface="微软雅黑" panose="020B0503020204020204" charset="-122"/>
                <a:ea typeface="微软雅黑" panose="020B0503020204020204" charset="-122"/>
                <a:cs typeface="+mn-cs"/>
              </a:rPr>
              <a:t>个代理的环形拓扑结构中，以</a:t>
            </a:r>
            <a:r>
              <a:rPr lang="en-US" altLang="zh-CN" sz="1600" kern="1200" dirty="0">
                <a:solidFill>
                  <a:schemeClr val="tx1"/>
                </a:solidFill>
                <a:effectLst/>
                <a:latin typeface="微软雅黑" panose="020B0503020204020204" charset="-122"/>
                <a:ea typeface="微软雅黑" panose="020B0503020204020204" charset="-122"/>
                <a:cs typeface="+mn-cs"/>
              </a:rPr>
              <a:t> α= 0.001 </a:t>
            </a:r>
            <a:r>
              <a:rPr lang="zh-CN" altLang="en-US" sz="1600" kern="1200" dirty="0">
                <a:solidFill>
                  <a:schemeClr val="tx1"/>
                </a:solidFill>
                <a:effectLst/>
                <a:latin typeface="微软雅黑" panose="020B0503020204020204" charset="-122"/>
                <a:ea typeface="微软雅黑" panose="020B0503020204020204" charset="-122"/>
                <a:cs typeface="+mn-cs"/>
              </a:rPr>
              <a:t>的参数，在</a:t>
            </a:r>
            <a:r>
              <a:rPr lang="en-US" altLang="zh-CN" sz="1600" kern="1200" dirty="0">
                <a:solidFill>
                  <a:schemeClr val="tx1"/>
                </a:solidFill>
                <a:effectLst/>
                <a:latin typeface="微软雅黑" panose="020B0503020204020204" charset="-122"/>
                <a:ea typeface="微软雅黑" panose="020B0503020204020204" charset="-122"/>
                <a:cs typeface="+mn-cs"/>
              </a:rPr>
              <a:t> CIFAR-10 </a:t>
            </a:r>
            <a:r>
              <a:rPr lang="zh-CN" altLang="en-US" sz="1600" kern="1200" dirty="0">
                <a:solidFill>
                  <a:schemeClr val="tx1"/>
                </a:solidFill>
                <a:effectLst/>
                <a:latin typeface="微软雅黑" panose="020B0503020204020204" charset="-122"/>
                <a:ea typeface="微软雅黑" panose="020B0503020204020204" charset="-122"/>
                <a:cs typeface="+mn-cs"/>
              </a:rPr>
              <a:t>数据集上训练的</a:t>
            </a:r>
            <a:r>
              <a:rPr lang="en-US" altLang="zh-CN" sz="1600" kern="1200" dirty="0">
                <a:solidFill>
                  <a:schemeClr val="tx1"/>
                </a:solidFill>
                <a:effectLst/>
                <a:latin typeface="微软雅黑" panose="020B0503020204020204" charset="-122"/>
                <a:ea typeface="微软雅黑" panose="020B0503020204020204" charset="-122"/>
                <a:cs typeface="+mn-cs"/>
              </a:rPr>
              <a:t> ResNet-20 </a:t>
            </a:r>
            <a:r>
              <a:rPr lang="zh-CN" altLang="en-US" sz="1600" kern="1200" dirty="0">
                <a:solidFill>
                  <a:schemeClr val="tx1"/>
                </a:solidFill>
                <a:effectLst/>
                <a:latin typeface="微软雅黑" panose="020B0503020204020204" charset="-122"/>
                <a:ea typeface="微软雅黑" panose="020B0503020204020204" charset="-122"/>
                <a:cs typeface="+mn-cs"/>
              </a:rPr>
              <a:t>在</a:t>
            </a:r>
            <a:r>
              <a:rPr lang="en-US" altLang="zh-CN" sz="1600" kern="1200" dirty="0">
                <a:solidFill>
                  <a:schemeClr val="tx1"/>
                </a:solidFill>
                <a:effectLst/>
                <a:latin typeface="微软雅黑" panose="020B0503020204020204" charset="-122"/>
                <a:ea typeface="微软雅黑" panose="020B0503020204020204" charset="-122"/>
                <a:cs typeface="+mn-cs"/>
              </a:rPr>
              <a:t> 3 </a:t>
            </a:r>
            <a:r>
              <a:rPr lang="zh-CN" altLang="en-US" sz="1600" kern="1200" dirty="0">
                <a:solidFill>
                  <a:schemeClr val="tx1"/>
                </a:solidFill>
                <a:effectLst/>
                <a:latin typeface="微软雅黑" panose="020B0503020204020204" charset="-122"/>
                <a:ea typeface="微软雅黑" panose="020B0503020204020204" charset="-122"/>
                <a:cs typeface="+mn-cs"/>
              </a:rPr>
              <a:t>个训练阶段的</a:t>
            </a:r>
            <a:r>
              <a:rPr lang="en-US" altLang="zh-CN" sz="1600" kern="1200" dirty="0">
                <a:solidFill>
                  <a:schemeClr val="tx1"/>
                </a:solidFill>
                <a:effectLst/>
                <a:latin typeface="微软雅黑" panose="020B0503020204020204" charset="-122"/>
                <a:ea typeface="微软雅黑" panose="020B0503020204020204" charset="-122"/>
                <a:cs typeface="+mn-cs"/>
              </a:rPr>
              <a:t> Hessian </a:t>
            </a:r>
            <a:r>
              <a:rPr lang="zh-CN" altLang="en-US" sz="1600" kern="1200" dirty="0">
                <a:solidFill>
                  <a:schemeClr val="tx1"/>
                </a:solidFill>
                <a:effectLst/>
                <a:latin typeface="微软雅黑" panose="020B0503020204020204" charset="-122"/>
                <a:ea typeface="微软雅黑" panose="020B0503020204020204" charset="-122"/>
                <a:cs typeface="+mn-cs"/>
              </a:rPr>
              <a:t>矩阵最大特征值</a:t>
            </a:r>
            <a:r>
              <a:rPr lang="en-US" altLang="zh-CN" sz="1600" kern="1200" dirty="0">
                <a:solidFill>
                  <a:schemeClr val="tx1"/>
                </a:solidFill>
                <a:effectLst/>
                <a:latin typeface="微软雅黑" panose="020B0503020204020204" charset="-122"/>
                <a:ea typeface="微软雅黑" panose="020B0503020204020204" charset="-122"/>
                <a:cs typeface="+mn-cs"/>
              </a:rPr>
              <a:t> (λmax)</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本文提出了一种基于锐度感知的去中心化深度学习（</a:t>
            </a:r>
            <a:r>
              <a:rPr lang="en-US" altLang="zh-CN" sz="1600" kern="1200" dirty="0">
                <a:solidFill>
                  <a:schemeClr val="tx1"/>
                </a:solidFill>
                <a:effectLst/>
                <a:latin typeface="微软雅黑" panose="020B0503020204020204" charset="-122"/>
                <a:ea typeface="微软雅黑" panose="020B0503020204020204" charset="-122"/>
                <a:cs typeface="+mn-cs"/>
              </a:rPr>
              <a:t>SADDLe</a:t>
            </a:r>
            <a:r>
              <a:rPr lang="zh-CN" altLang="en-US" sz="1600" kern="1200" dirty="0">
                <a:solidFill>
                  <a:schemeClr val="tx1"/>
                </a:solidFill>
                <a:effectLst/>
                <a:latin typeface="微软雅黑" panose="020B0503020204020204" charset="-122"/>
                <a:ea typeface="微软雅黑" panose="020B0503020204020204" charset="-122"/>
                <a:cs typeface="+mn-cs"/>
              </a:rPr>
              <a:t>）方法，旨在提高数据异构性情况下的泛化能力和对通信压缩的鲁棒性。</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en-US" altLang="zh-CN" sz="1600" kern="1200" dirty="0">
                <a:solidFill>
                  <a:schemeClr val="tx1"/>
                </a:solidFill>
                <a:effectLst/>
                <a:latin typeface="微软雅黑" panose="020B0503020204020204" charset="-122"/>
                <a:ea typeface="微软雅黑" panose="020B0503020204020204" charset="-122"/>
                <a:cs typeface="+mn-cs"/>
              </a:rPr>
              <a:t>SADDLe </a:t>
            </a:r>
            <a:r>
              <a:rPr lang="zh-CN" altLang="en-US" sz="1600" kern="1200" dirty="0">
                <a:solidFill>
                  <a:schemeClr val="tx1"/>
                </a:solidFill>
                <a:effectLst/>
                <a:latin typeface="微软雅黑" panose="020B0503020204020204" charset="-122"/>
                <a:ea typeface="微软雅黑" panose="020B0503020204020204" charset="-122"/>
                <a:cs typeface="+mn-cs"/>
              </a:rPr>
              <a:t>的目标是在训练过程中通过</a:t>
            </a:r>
            <a:r>
              <a:rPr lang="en-US" altLang="zh-CN" sz="1600" kern="1200" dirty="0">
                <a:solidFill>
                  <a:schemeClr val="tx1"/>
                </a:solidFill>
                <a:effectLst/>
                <a:latin typeface="微软雅黑" panose="020B0503020204020204" charset="-122"/>
                <a:ea typeface="微软雅黑" panose="020B0503020204020204" charset="-122"/>
                <a:cs typeface="+mn-cs"/>
              </a:rPr>
              <a:t> SAM </a:t>
            </a:r>
            <a:r>
              <a:rPr lang="zh-CN" altLang="en-US" sz="1600" kern="1200" dirty="0">
                <a:solidFill>
                  <a:schemeClr val="tx1"/>
                </a:solidFill>
                <a:effectLst/>
                <a:latin typeface="微软雅黑" panose="020B0503020204020204" charset="-122"/>
                <a:ea typeface="微软雅黑" panose="020B0503020204020204" charset="-122"/>
                <a:cs typeface="+mn-cs"/>
              </a:rPr>
              <a:t>梯度扰动来寻找更平坦的损失函数。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我们提出了该方法的两个版本：</a:t>
            </a:r>
            <a:r>
              <a:rPr lang="en-US" altLang="zh-CN" sz="1600" kern="1200" dirty="0">
                <a:solidFill>
                  <a:schemeClr val="tx1"/>
                </a:solidFill>
                <a:effectLst/>
                <a:latin typeface="微软雅黑" panose="020B0503020204020204" charset="-122"/>
                <a:ea typeface="微软雅黑" panose="020B0503020204020204" charset="-122"/>
                <a:cs typeface="+mn-cs"/>
              </a:rPr>
              <a:t>Q-SADDLe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N-SADDLe</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结果表明，对于非独立同分布（</a:t>
            </a:r>
            <a:r>
              <a:rPr lang="en-US" altLang="zh-CN" sz="1600" kern="1200" dirty="0">
                <a:solidFill>
                  <a:schemeClr val="tx1"/>
                </a:solidFill>
                <a:effectLst/>
                <a:latin typeface="微软雅黑" panose="020B0503020204020204" charset="-122"/>
                <a:ea typeface="微软雅黑" panose="020B0503020204020204" charset="-122"/>
                <a:cs typeface="+mn-cs"/>
              </a:rPr>
              <a:t>non-IID</a:t>
            </a:r>
            <a:r>
              <a:rPr lang="zh-CN" altLang="en-US" sz="1600" kern="1200" dirty="0">
                <a:solidFill>
                  <a:schemeClr val="tx1"/>
                </a:solidFill>
                <a:effectLst/>
                <a:latin typeface="微软雅黑" panose="020B0503020204020204" charset="-122"/>
                <a:ea typeface="微软雅黑" panose="020B0503020204020204" charset="-122"/>
                <a:cs typeface="+mn-cs"/>
              </a:rPr>
              <a:t>）数据，</a:t>
            </a:r>
            <a:r>
              <a:rPr lang="en-US" altLang="zh-CN" sz="1600" kern="1200" dirty="0">
                <a:solidFill>
                  <a:schemeClr val="tx1"/>
                </a:solidFill>
                <a:effectLst/>
                <a:latin typeface="微软雅黑" panose="020B0503020204020204" charset="-122"/>
                <a:ea typeface="微软雅黑" panose="020B0503020204020204" charset="-122"/>
                <a:cs typeface="+mn-cs"/>
              </a:rPr>
              <a:t>SADDLe </a:t>
            </a:r>
            <a:r>
              <a:rPr lang="zh-CN" altLang="en-US" sz="1600" kern="1200" dirty="0">
                <a:solidFill>
                  <a:schemeClr val="tx1"/>
                </a:solidFill>
                <a:effectLst/>
                <a:latin typeface="微软雅黑" panose="020B0503020204020204" charset="-122"/>
                <a:ea typeface="微软雅黑" panose="020B0503020204020204" charset="-122"/>
                <a:cs typeface="+mn-cs"/>
              </a:rPr>
              <a:t>的准确率比现有去中心化算法提高了</a:t>
            </a:r>
            <a:r>
              <a:rPr lang="en-US" altLang="zh-CN" sz="1600" kern="1200" dirty="0">
                <a:solidFill>
                  <a:schemeClr val="tx1"/>
                </a:solidFill>
                <a:effectLst/>
                <a:latin typeface="微软雅黑" panose="020B0503020204020204" charset="-122"/>
                <a:ea typeface="微软雅黑" panose="020B0503020204020204" charset="-122"/>
                <a:cs typeface="+mn-cs"/>
              </a:rPr>
              <a:t> 1-20%</a:t>
            </a:r>
            <a:r>
              <a:rPr lang="zh-CN" altLang="en-US" sz="1600" kern="1200" dirty="0">
                <a:solidFill>
                  <a:schemeClr val="tx1"/>
                </a:solidFill>
                <a:effectLst/>
                <a:latin typeface="微软雅黑" panose="020B0503020204020204" charset="-122"/>
                <a:ea typeface="微软雅黑" panose="020B0503020204020204" charset="-122"/>
                <a:cs typeface="+mn-cs"/>
              </a:rPr>
              <a:t>，即使在通信压缩率高达</a:t>
            </a:r>
            <a:r>
              <a:rPr lang="en-US" altLang="zh-CN" sz="1600" kern="1200" dirty="0">
                <a:solidFill>
                  <a:schemeClr val="tx1"/>
                </a:solidFill>
                <a:effectLst/>
                <a:latin typeface="微软雅黑" panose="020B0503020204020204" charset="-122"/>
                <a:ea typeface="微软雅黑" panose="020B0503020204020204" charset="-122"/>
                <a:cs typeface="+mn-cs"/>
              </a:rPr>
              <a:t> 4 </a:t>
            </a:r>
            <a:r>
              <a:rPr lang="zh-CN" altLang="en-US" sz="1600" kern="1200" dirty="0">
                <a:solidFill>
                  <a:schemeClr val="tx1"/>
                </a:solidFill>
                <a:effectLst/>
                <a:latin typeface="微软雅黑" panose="020B0503020204020204" charset="-122"/>
                <a:ea typeface="微软雅黑" panose="020B0503020204020204" charset="-122"/>
                <a:cs typeface="+mn-cs"/>
              </a:rPr>
              <a:t>倍的情况下，准确率的下降幅度也仅为约</a:t>
            </a:r>
            <a:r>
              <a:rPr lang="en-US" altLang="zh-CN" sz="1600" kern="1200" dirty="0">
                <a:solidFill>
                  <a:schemeClr val="tx1"/>
                </a:solidFill>
                <a:effectLst/>
                <a:latin typeface="微软雅黑" panose="020B0503020204020204" charset="-122"/>
                <a:ea typeface="微软雅黑" panose="020B0503020204020204" charset="-122"/>
                <a:cs typeface="+mn-cs"/>
              </a:rPr>
              <a:t> 1%</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利用分布式随机梯度下降法和通信压缩技术规避异构联邦学习中的鞍点</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提出了一种名为</a:t>
            </a:r>
            <a:r>
              <a:rPr lang="en-US" altLang="zh-CN" sz="1600" kern="1200" dirty="0">
                <a:solidFill>
                  <a:schemeClr val="tx1"/>
                </a:solidFill>
                <a:effectLst/>
                <a:latin typeface="微软雅黑" panose="020B0503020204020204" charset="-122"/>
                <a:ea typeface="微软雅黑" panose="020B0503020204020204" charset="-122"/>
                <a:cs typeface="+mn-cs"/>
              </a:rPr>
              <a:t> FEDGLOSS </a:t>
            </a:r>
            <a:r>
              <a:rPr lang="zh-CN" altLang="en-US" sz="1600" kern="1200" dirty="0">
                <a:solidFill>
                  <a:schemeClr val="tx1"/>
                </a:solidFill>
                <a:effectLst/>
                <a:latin typeface="微软雅黑" panose="020B0503020204020204" charset="-122"/>
                <a:ea typeface="微软雅黑" panose="020B0503020204020204" charset="-122"/>
                <a:cs typeface="+mn-cs"/>
              </a:rPr>
              <a:t>的新型联邦学习方法，核心是通过服务器端的锐度感知最小化（</a:t>
            </a:r>
            <a:r>
              <a:rPr lang="en-US" altLang="zh-CN" sz="1600" kern="1200" dirty="0">
                <a:solidFill>
                  <a:schemeClr val="tx1"/>
                </a:solidFill>
                <a:effectLst/>
                <a:latin typeface="微软雅黑" panose="020B0503020204020204" charset="-122"/>
                <a:ea typeface="微软雅黑" panose="020B0503020204020204" charset="-122"/>
                <a:cs typeface="+mn-cs"/>
              </a:rPr>
              <a:t>SAM</a:t>
            </a:r>
            <a:r>
              <a:rPr lang="zh-CN" altLang="en-US" sz="1600" kern="1200" dirty="0">
                <a:solidFill>
                  <a:schemeClr val="tx1"/>
                </a:solidFill>
                <a:effectLst/>
                <a:latin typeface="微软雅黑" panose="020B0503020204020204" charset="-122"/>
                <a:ea typeface="微软雅黑" panose="020B0503020204020204" charset="-122"/>
                <a:cs typeface="+mn-cs"/>
              </a:rPr>
              <a:t>）优化全局锐度，同时保证通信高效，具体总结如下：基于客户端锐度感知的方法（如</a:t>
            </a:r>
            <a:r>
              <a:rPr lang="en-US" altLang="zh-CN" sz="1600" kern="1200" dirty="0">
                <a:solidFill>
                  <a:schemeClr val="tx1"/>
                </a:solidFill>
                <a:effectLst/>
                <a:latin typeface="微软雅黑" panose="020B0503020204020204" charset="-122"/>
                <a:ea typeface="微软雅黑" panose="020B0503020204020204" charset="-122"/>
                <a:cs typeface="+mn-cs"/>
              </a:rPr>
              <a:t> FEDSAM</a:t>
            </a:r>
            <a:r>
              <a:rPr lang="zh-CN" altLang="en-US" sz="1600" kern="1200" dirty="0">
                <a:solidFill>
                  <a:schemeClr val="tx1"/>
                </a:solidFill>
                <a:effectLst/>
                <a:latin typeface="微软雅黑" panose="020B0503020204020204" charset="-122"/>
                <a:ea typeface="微软雅黑" panose="020B0503020204020204" charset="-122"/>
                <a:cs typeface="+mn-cs"/>
              </a:rPr>
              <a:t>）仅优化局部锐度，假设局部平坦能带来全局平坦，但数据异质性下局部与全局损失景观差异显著，无法保证全局模型处于平坦区域。</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考虑全局锐度的方法（如</a:t>
            </a:r>
            <a:r>
              <a:rPr lang="en-US" altLang="zh-CN" sz="1600" kern="1200" dirty="0">
                <a:solidFill>
                  <a:schemeClr val="tx1"/>
                </a:solidFill>
                <a:effectLst/>
                <a:latin typeface="微软雅黑" panose="020B0503020204020204" charset="-122"/>
                <a:ea typeface="微软雅黑" panose="020B0503020204020204" charset="-122"/>
                <a:cs typeface="+mn-cs"/>
              </a:rPr>
              <a:t> FEDSMOO</a:t>
            </a:r>
            <a:r>
              <a:rPr lang="zh-CN" altLang="en-US" sz="1600" kern="1200" dirty="0">
                <a:solidFill>
                  <a:schemeClr val="tx1"/>
                </a:solidFill>
                <a:effectLst/>
                <a:latin typeface="微软雅黑" panose="020B0503020204020204" charset="-122"/>
                <a:ea typeface="微软雅黑" panose="020B0503020204020204" charset="-122"/>
                <a:cs typeface="+mn-cs"/>
              </a:rPr>
              <a:t>）需额外通信，导致带宽翻倍，影响实用性；部分方法（如</a:t>
            </a:r>
            <a:r>
              <a:rPr lang="en-US" altLang="zh-CN" sz="1600" kern="1200" dirty="0">
                <a:solidFill>
                  <a:schemeClr val="tx1"/>
                </a:solidFill>
                <a:effectLst/>
                <a:latin typeface="微软雅黑" panose="020B0503020204020204" charset="-122"/>
                <a:ea typeface="微软雅黑" panose="020B0503020204020204" charset="-122"/>
                <a:cs typeface="+mn-cs"/>
              </a:rPr>
              <a:t> FEDDYN</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SCAFFOLD</a:t>
            </a:r>
            <a:r>
              <a:rPr lang="zh-CN" altLang="en-US" sz="1600" kern="1200" dirty="0">
                <a:solidFill>
                  <a:schemeClr val="tx1"/>
                </a:solidFill>
                <a:effectLst/>
                <a:latin typeface="微软雅黑" panose="020B0503020204020204" charset="-122"/>
                <a:ea typeface="微软雅黑" panose="020B0503020204020204" charset="-122"/>
                <a:cs typeface="+mn-cs"/>
              </a:rPr>
              <a:t>）在高异质性场景下易出现参数爆炸或收敛失败。</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边缘设备上的数据异构性会导致模型收敛到尖锐的最小值，从而对模型的泛化能力和鲁棒性产生负面影响。</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最近的研究采用客户端锐度感知最小化（</a:t>
            </a:r>
            <a:r>
              <a:rPr lang="en-US" altLang="zh-CN" sz="1600" kern="1200" dirty="0">
                <a:solidFill>
                  <a:schemeClr val="tx1"/>
                </a:solidFill>
                <a:effectLst/>
                <a:latin typeface="微软雅黑" panose="020B0503020204020204" charset="-122"/>
                <a:ea typeface="微软雅黑" panose="020B0503020204020204" charset="-122"/>
                <a:cs typeface="+mn-cs"/>
              </a:rPr>
              <a:t>SAM</a:t>
            </a:r>
            <a:r>
              <a:rPr lang="zh-CN" altLang="en-US" sz="1600" kern="1200" dirty="0">
                <a:solidFill>
                  <a:schemeClr val="tx1"/>
                </a:solidFill>
                <a:effectLst/>
                <a:latin typeface="微软雅黑" panose="020B0503020204020204" charset="-122"/>
                <a:ea typeface="微软雅黑" panose="020B0503020204020204" charset="-122"/>
                <a:cs typeface="+mn-cs"/>
              </a:rPr>
              <a:t>）来鼓励模型收敛到更平坦的最小值，但局部损失函数和全局损失函数之间的差异往往会削弱其有效性，因为优化局部锐度并不能保证全局平坦性。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一阶局限性：大多数联邦学习算法只能保证收敛到梯度为零的点，但无法区分它是</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局部极小值</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还是</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不稳定的鞍点</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现实瓶颈：在工业物联网（</a:t>
            </a:r>
            <a:r>
              <a:rPr lang="en-US" altLang="zh-CN" sz="1600" kern="1200" dirty="0">
                <a:solidFill>
                  <a:schemeClr val="tx1"/>
                </a:solidFill>
                <a:effectLst/>
                <a:latin typeface="微软雅黑" panose="020B0503020204020204" charset="-122"/>
                <a:ea typeface="微软雅黑" panose="020B0503020204020204" charset="-122"/>
                <a:cs typeface="+mn-cs"/>
              </a:rPr>
              <a:t>IIoT</a:t>
            </a:r>
            <a:r>
              <a:rPr lang="zh-CN" altLang="en-US" sz="1600" kern="1200" dirty="0">
                <a:solidFill>
                  <a:schemeClr val="tx1"/>
                </a:solidFill>
                <a:effectLst/>
                <a:latin typeface="微软雅黑" panose="020B0503020204020204" charset="-122"/>
                <a:ea typeface="微软雅黑" panose="020B0503020204020204" charset="-122"/>
                <a:cs typeface="+mn-cs"/>
              </a:rPr>
              <a:t>）等场景中，数据高度异构且通信受限，使得传统的逃离鞍点方法（如未压缩的扰动</a:t>
            </a:r>
            <a:r>
              <a:rPr lang="en-US" altLang="zh-CN" sz="1600" kern="1200" dirty="0">
                <a:solidFill>
                  <a:schemeClr val="tx1"/>
                </a:solidFill>
                <a:effectLst/>
                <a:latin typeface="微软雅黑" panose="020B0503020204020204" charset="-122"/>
                <a:ea typeface="微软雅黑" panose="020B0503020204020204" charset="-122"/>
                <a:cs typeface="+mn-cs"/>
              </a:rPr>
              <a:t> SGD</a:t>
            </a:r>
            <a:r>
              <a:rPr lang="zh-CN" altLang="en-US" sz="1600" kern="1200" dirty="0">
                <a:solidFill>
                  <a:schemeClr val="tx1"/>
                </a:solidFill>
                <a:effectLst/>
                <a:latin typeface="微软雅黑" panose="020B0503020204020204" charset="-122"/>
                <a:ea typeface="微软雅黑" panose="020B0503020204020204" charset="-122"/>
                <a:cs typeface="+mn-cs"/>
              </a:rPr>
              <a:t>）无法直接应用</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论文目标：提出首个在数据完全异构且具备通信压缩的情况下，能逃离鞍点并达到二阶驻点（</a:t>
            </a:r>
            <a:r>
              <a:rPr lang="en-US" altLang="zh-CN" sz="1600" kern="1200" dirty="0">
                <a:solidFill>
                  <a:schemeClr val="tx1"/>
                </a:solidFill>
                <a:effectLst/>
                <a:latin typeface="微软雅黑" panose="020B0503020204020204" charset="-122"/>
                <a:ea typeface="微软雅黑" panose="020B0503020204020204" charset="-122"/>
                <a:cs typeface="+mn-cs"/>
              </a:rPr>
              <a:t>SOSP</a:t>
            </a:r>
            <a:r>
              <a:rPr lang="zh-CN" altLang="en-US" sz="1600" kern="1200" dirty="0">
                <a:solidFill>
                  <a:schemeClr val="tx1"/>
                </a:solidFill>
                <a:effectLst/>
                <a:latin typeface="微软雅黑" panose="020B0503020204020204" charset="-122"/>
                <a:ea typeface="微软雅黑" panose="020B0503020204020204" charset="-122"/>
                <a:cs typeface="+mn-cs"/>
              </a:rPr>
              <a:t>）的算法</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以往的模糊逻辑（</a:t>
            </a:r>
            <a:r>
              <a:rPr lang="en-US" altLang="zh-CN" sz="1600" kern="1200" dirty="0">
                <a:solidFill>
                  <a:schemeClr val="tx1"/>
                </a:solidFill>
                <a:effectLst/>
                <a:latin typeface="微软雅黑" panose="020B0503020204020204" charset="-122"/>
                <a:ea typeface="微软雅黑" panose="020B0503020204020204" charset="-122"/>
                <a:cs typeface="+mn-cs"/>
              </a:rPr>
              <a:t>FL</a:t>
            </a:r>
            <a:r>
              <a:rPr lang="zh-CN" altLang="en-US" sz="1600" kern="1200" dirty="0">
                <a:solidFill>
                  <a:schemeClr val="tx1"/>
                </a:solidFill>
                <a:effectLst/>
                <a:latin typeface="微软雅黑" panose="020B0503020204020204" charset="-122"/>
                <a:ea typeface="微软雅黑" panose="020B0503020204020204" charset="-122"/>
                <a:cs typeface="+mn-cs"/>
              </a:rPr>
              <a:t>）研究大多侧重于一阶收敛性保证，但这并不能排除不稳定鞍点的情况。</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另一部分研究虽然允许使用异构数据，但仅保证了一阶最优性，即收敛到</a:t>
            </a:r>
            <a:r>
              <a:rPr lang="en-US" altLang="zh-CN" sz="1600" kern="1200" dirty="0">
                <a:solidFill>
                  <a:schemeClr val="tx1"/>
                </a:solidFill>
                <a:effectLst/>
                <a:latin typeface="微软雅黑" panose="020B0503020204020204" charset="-122"/>
                <a:ea typeface="微软雅黑" panose="020B0503020204020204" charset="-122"/>
                <a:cs typeface="+mn-cs"/>
              </a:rPr>
              <a:t>ε-</a:t>
            </a:r>
            <a:r>
              <a:rPr lang="zh-CN" altLang="en-US" sz="1600" kern="1200" dirty="0">
                <a:solidFill>
                  <a:schemeClr val="tx1"/>
                </a:solidFill>
                <a:effectLst/>
                <a:latin typeface="微软雅黑" panose="020B0503020204020204" charset="-122"/>
                <a:ea typeface="微软雅黑" panose="020B0503020204020204" charset="-122"/>
                <a:cs typeface="+mn-cs"/>
              </a:rPr>
              <a:t>最优的一阶驻点</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，这不足以证明在鞍点众多且不一定具有泛化性能的非凸情形下解的优劣。</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因此，获得二阶收敛性保证至关重要，该保证能够确保算法避开鞍点并收敛到</a:t>
            </a:r>
            <a:r>
              <a:rPr lang="en-US" altLang="zh-CN" sz="1600" kern="1200" dirty="0">
                <a:solidFill>
                  <a:schemeClr val="tx1"/>
                </a:solidFill>
                <a:effectLst/>
                <a:latin typeface="微软雅黑" panose="020B0503020204020204" charset="-122"/>
                <a:ea typeface="微软雅黑" panose="020B0503020204020204" charset="-122"/>
                <a:cs typeface="+mn-cs"/>
              </a:rPr>
              <a:t>ε-</a:t>
            </a:r>
            <a:r>
              <a:rPr lang="zh-CN" altLang="en-US" sz="1600" kern="1200" dirty="0">
                <a:solidFill>
                  <a:schemeClr val="tx1"/>
                </a:solidFill>
                <a:effectLst/>
                <a:latin typeface="微软雅黑" panose="020B0503020204020204" charset="-122"/>
                <a:ea typeface="微软雅黑" panose="020B0503020204020204" charset="-122"/>
                <a:cs typeface="+mn-cs"/>
              </a:rPr>
              <a:t>最优的二阶驻点，同时还需要对</a:t>
            </a:r>
            <a:r>
              <a:rPr lang="en-US" altLang="zh-CN" sz="1600" kern="1200" dirty="0">
                <a:solidFill>
                  <a:schemeClr val="tx1"/>
                </a:solidFill>
                <a:effectLst/>
                <a:latin typeface="微软雅黑" panose="020B0503020204020204" charset="-122"/>
                <a:ea typeface="微软雅黑" panose="020B0503020204020204" charset="-122"/>
                <a:cs typeface="+mn-cs"/>
              </a:rPr>
              <a:t>Hessian</a:t>
            </a:r>
            <a:r>
              <a:rPr lang="zh-CN" altLang="en-US" sz="1600" kern="1200" dirty="0">
                <a:solidFill>
                  <a:schemeClr val="tx1"/>
                </a:solidFill>
                <a:effectLst/>
                <a:latin typeface="微软雅黑" panose="020B0503020204020204" charset="-122"/>
                <a:ea typeface="微软雅黑" panose="020B0503020204020204" charset="-122"/>
                <a:cs typeface="+mn-cs"/>
              </a:rPr>
              <a:t>矩阵的正定性进行额外控制。</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提出首个在数据完全异构且具备通信压缩的情况下，能逃离鞍点并达到二阶驻点（</a:t>
            </a:r>
            <a:r>
              <a:rPr lang="en-US" altLang="zh-CN" sz="1600" kern="1200" dirty="0">
                <a:solidFill>
                  <a:schemeClr val="tx1"/>
                </a:solidFill>
                <a:effectLst/>
                <a:latin typeface="微软雅黑" panose="020B0503020204020204" charset="-122"/>
                <a:ea typeface="微软雅黑" panose="020B0503020204020204" charset="-122"/>
                <a:cs typeface="+mn-cs"/>
              </a:rPr>
              <a:t>SOSP</a:t>
            </a:r>
            <a:r>
              <a:rPr lang="zh-CN" altLang="en-US" sz="1600" kern="1200" dirty="0">
                <a:solidFill>
                  <a:schemeClr val="tx1"/>
                </a:solidFill>
                <a:effectLst/>
                <a:latin typeface="微软雅黑" panose="020B0503020204020204" charset="-122"/>
                <a:ea typeface="微软雅黑" panose="020B0503020204020204" charset="-122"/>
                <a:cs typeface="+mn-cs"/>
              </a:rPr>
              <a:t>）的算法</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据我们所知，</a:t>
            </a:r>
            <a:r>
              <a:rPr lang="en-US" altLang="zh-CN" sz="1600" kern="1200" dirty="0">
                <a:solidFill>
                  <a:schemeClr val="tx1"/>
                </a:solidFill>
                <a:effectLst/>
                <a:latin typeface="微软雅黑" panose="020B0503020204020204" charset="-122"/>
                <a:ea typeface="微软雅黑" panose="020B0503020204020204" charset="-122"/>
                <a:cs typeface="+mn-cs"/>
              </a:rPr>
              <a:t>PowerEF-SGD </a:t>
            </a:r>
            <a:r>
              <a:rPr lang="zh-CN" altLang="en-US" sz="1600" kern="1200" dirty="0">
                <a:solidFill>
                  <a:schemeClr val="tx1"/>
                </a:solidFill>
                <a:effectLst/>
                <a:latin typeface="微软雅黑" panose="020B0503020204020204" charset="-122"/>
                <a:ea typeface="微软雅黑" panose="020B0503020204020204" charset="-122"/>
                <a:cs typeface="+mn-cs"/>
              </a:rPr>
              <a:t>是第一个分布式压缩随机梯度下降</a:t>
            </a:r>
            <a:r>
              <a:rPr lang="en-US" altLang="zh-CN" sz="1600" kern="1200" dirty="0">
                <a:solidFill>
                  <a:schemeClr val="tx1"/>
                </a:solidFill>
                <a:effectLst/>
                <a:latin typeface="微软雅黑" panose="020B0503020204020204" charset="-122"/>
                <a:ea typeface="微软雅黑" panose="020B0503020204020204" charset="-122"/>
                <a:cs typeface="+mn-cs"/>
              </a:rPr>
              <a:t> (SGD) </a:t>
            </a:r>
            <a:r>
              <a:rPr lang="zh-CN" altLang="en-US" sz="1600" kern="1200" dirty="0">
                <a:solidFill>
                  <a:schemeClr val="tx1"/>
                </a:solidFill>
                <a:effectLst/>
                <a:latin typeface="微软雅黑" panose="020B0503020204020204" charset="-122"/>
                <a:ea typeface="微软雅黑" panose="020B0503020204020204" charset="-122"/>
                <a:cs typeface="+mn-cs"/>
              </a:rPr>
              <a:t>算法，它能够在不假设数据同质性的情况下，证明能够有效避开异构模糊逻辑中的鞍点。</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对于异构数据，是否存在一种分布式、通信压缩的</a:t>
            </a:r>
            <a:r>
              <a:rPr lang="en-US" altLang="zh-CN" sz="1600" kern="1200" dirty="0">
                <a:solidFill>
                  <a:schemeClr val="tx1"/>
                </a:solidFill>
                <a:effectLst/>
                <a:latin typeface="微软雅黑" panose="020B0503020204020204" charset="-122"/>
                <a:ea typeface="微软雅黑" panose="020B0503020204020204" charset="-122"/>
                <a:cs typeface="+mn-cs"/>
              </a:rPr>
              <a:t> SGD </a:t>
            </a:r>
            <a:r>
              <a:rPr lang="zh-CN" altLang="en-US" sz="1600" kern="1200" dirty="0">
                <a:solidFill>
                  <a:schemeClr val="tx1"/>
                </a:solidFill>
                <a:effectLst/>
                <a:latin typeface="微软雅黑" panose="020B0503020204020204" charset="-122"/>
                <a:ea typeface="微软雅黑" panose="020B0503020204020204" charset="-122"/>
                <a:cs typeface="+mn-cs"/>
              </a:rPr>
              <a:t>算法，能够为非凸问题提供二阶收敛保证？</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论文中的</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算法</a:t>
            </a:r>
            <a:r>
              <a:rPr lang="en-US" altLang="zh-CN" sz="1600" kern="1200" dirty="0">
                <a:solidFill>
                  <a:schemeClr val="tx1"/>
                </a:solidFill>
                <a:effectLst/>
                <a:latin typeface="微软雅黑" panose="020B0503020204020204" charset="-122"/>
                <a:ea typeface="微软雅黑" panose="020B0503020204020204" charset="-122"/>
                <a:cs typeface="+mn-cs"/>
              </a:rPr>
              <a:t> 1</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PowerEF-SGD</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是一种专门为异构联邦学习设计的分布式随机梯度下降（</a:t>
            </a:r>
            <a:r>
              <a:rPr lang="en-US" altLang="zh-CN" sz="1600" kern="1200" dirty="0">
                <a:solidFill>
                  <a:schemeClr val="tx1"/>
                </a:solidFill>
                <a:effectLst/>
                <a:latin typeface="微软雅黑" panose="020B0503020204020204" charset="-122"/>
                <a:ea typeface="微软雅黑" panose="020B0503020204020204" charset="-122"/>
                <a:cs typeface="+mn-cs"/>
              </a:rPr>
              <a:t>SGD</a:t>
            </a:r>
            <a:r>
              <a:rPr lang="zh-CN" altLang="en-US" sz="1600" kern="1200" dirty="0">
                <a:solidFill>
                  <a:schemeClr val="tx1"/>
                </a:solidFill>
                <a:effectLst/>
                <a:latin typeface="微软雅黑" panose="020B0503020204020204" charset="-122"/>
                <a:ea typeface="微软雅黑" panose="020B0503020204020204" charset="-122"/>
                <a:cs typeface="+mn-cs"/>
              </a:rPr>
              <a:t>）算法，其核心目标是在存在通信压缩的情况下，确保模型能够逃离非凸优化中的鞍点并收敛</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。以下是对该算法流程及其四个关键阶段的详细解读：</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 </a:t>
            </a:r>
            <a:r>
              <a:rPr lang="zh-CN" altLang="en-US" sz="1600" kern="1200" dirty="0">
                <a:solidFill>
                  <a:schemeClr val="tx1"/>
                </a:solidFill>
                <a:effectLst/>
                <a:latin typeface="微软雅黑" panose="020B0503020204020204" charset="-122"/>
                <a:ea typeface="微软雅黑" panose="020B0503020204020204" charset="-122"/>
                <a:cs typeface="+mn-cs"/>
              </a:rPr>
              <a:t>算法输入与初始化输入参数：初始模型</a:t>
            </a:r>
            <a:r>
              <a:rPr lang="en-US" altLang="zh-CN" sz="1600" kern="1200" dirty="0">
                <a:solidFill>
                  <a:schemeClr val="tx1"/>
                </a:solidFill>
                <a:effectLst/>
                <a:latin typeface="微软雅黑" panose="020B0503020204020204" charset="-122"/>
                <a:ea typeface="微软雅黑" panose="020B0503020204020204" charset="-122"/>
                <a:cs typeface="+mn-cs"/>
              </a:rPr>
              <a:t> $x_0$</a:t>
            </a:r>
            <a:r>
              <a:rPr lang="zh-CN" altLang="en-US" sz="1600" kern="1200" dirty="0">
                <a:solidFill>
                  <a:schemeClr val="tx1"/>
                </a:solidFill>
                <a:effectLst/>
                <a:latin typeface="微软雅黑" panose="020B0503020204020204" charset="-122"/>
                <a:ea typeface="微软雅黑" panose="020B0503020204020204" charset="-122"/>
                <a:cs typeface="+mn-cs"/>
              </a:rPr>
              <a:t>、步长</a:t>
            </a:r>
            <a:r>
              <a:rPr lang="en-US" altLang="zh-CN" sz="1600" kern="1200" dirty="0">
                <a:solidFill>
                  <a:schemeClr val="tx1"/>
                </a:solidFill>
                <a:effectLst/>
                <a:latin typeface="微软雅黑" panose="020B0503020204020204" charset="-122"/>
                <a:ea typeface="微软雅黑" panose="020B0503020204020204" charset="-122"/>
                <a:cs typeface="+mn-cs"/>
              </a:rPr>
              <a:t> $\eta$</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FCC</a:t>
            </a:r>
            <a:r>
              <a:rPr lang="zh-CN" altLang="en-US" sz="1600" kern="1200" dirty="0">
                <a:solidFill>
                  <a:schemeClr val="tx1"/>
                </a:solidFill>
                <a:effectLst/>
                <a:latin typeface="微软雅黑" panose="020B0503020204020204" charset="-122"/>
                <a:ea typeface="微软雅黑" panose="020B0503020204020204" charset="-122"/>
                <a:cs typeface="+mn-cs"/>
              </a:rPr>
              <a:t>（快速压缩通信）参数</a:t>
            </a:r>
            <a:r>
              <a:rPr lang="en-US" altLang="zh-CN" sz="1600" kern="1200" dirty="0">
                <a:solidFill>
                  <a:schemeClr val="tx1"/>
                </a:solidFill>
                <a:effectLst/>
                <a:latin typeface="微软雅黑" panose="020B0503020204020204" charset="-122"/>
                <a:ea typeface="微软雅黑" panose="020B0503020204020204" charset="-122"/>
                <a:cs typeface="+mn-cs"/>
              </a:rPr>
              <a:t> $p$</a:t>
            </a:r>
            <a:r>
              <a:rPr lang="zh-CN" altLang="en-US" sz="1600" kern="1200" dirty="0">
                <a:solidFill>
                  <a:schemeClr val="tx1"/>
                </a:solidFill>
                <a:effectLst/>
                <a:latin typeface="微软雅黑" panose="020B0503020204020204" charset="-122"/>
                <a:ea typeface="微软雅黑" panose="020B0503020204020204" charset="-122"/>
                <a:cs typeface="+mn-cs"/>
              </a:rPr>
              <a:t>、扰动半径</a:t>
            </a:r>
            <a:r>
              <a:rPr lang="en-US" altLang="zh-CN" sz="1600" kern="1200" dirty="0">
                <a:solidFill>
                  <a:schemeClr val="tx1"/>
                </a:solidFill>
                <a:effectLst/>
                <a:latin typeface="微软雅黑" panose="020B0503020204020204" charset="-122"/>
                <a:ea typeface="微软雅黑" panose="020B0503020204020204" charset="-122"/>
                <a:cs typeface="+mn-cs"/>
              </a:rPr>
              <a:t> $r$ </a:t>
            </a:r>
            <a:r>
              <a:rPr lang="zh-CN" altLang="en-US" sz="1600" kern="1200" dirty="0">
                <a:solidFill>
                  <a:schemeClr val="tx1"/>
                </a:solidFill>
                <a:effectLst/>
                <a:latin typeface="微软雅黑" panose="020B0503020204020204" charset="-122"/>
                <a:ea typeface="微软雅黑" panose="020B0503020204020204" charset="-122"/>
                <a:cs typeface="+mn-cs"/>
              </a:rPr>
              <a:t>以及总迭代次数</a:t>
            </a:r>
            <a:r>
              <a:rPr lang="en-US" altLang="zh-CN" sz="1600" kern="1200" dirty="0">
                <a:solidFill>
                  <a:schemeClr val="tx1"/>
                </a:solidFill>
                <a:effectLst/>
                <a:latin typeface="微软雅黑" panose="020B0503020204020204" charset="-122"/>
                <a:ea typeface="微软雅黑" panose="020B0503020204020204" charset="-122"/>
                <a:cs typeface="+mn-cs"/>
              </a:rPr>
              <a:t> $T$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。初始化：将每个客户端</a:t>
            </a:r>
            <a:r>
              <a:rPr lang="en-US" altLang="zh-CN" sz="1600" kern="1200" dirty="0">
                <a:solidFill>
                  <a:schemeClr val="tx1"/>
                </a:solidFill>
                <a:effectLst/>
                <a:latin typeface="微软雅黑" panose="020B0503020204020204" charset="-122"/>
                <a:ea typeface="微软雅黑" panose="020B0503020204020204" charset="-122"/>
                <a:cs typeface="+mn-cs"/>
              </a:rPr>
              <a:t> $i$ </a:t>
            </a:r>
            <a:r>
              <a:rPr lang="zh-CN" altLang="en-US" sz="1600" kern="1200" dirty="0">
                <a:solidFill>
                  <a:schemeClr val="tx1"/>
                </a:solidFill>
                <a:effectLst/>
                <a:latin typeface="微软雅黑" panose="020B0503020204020204" charset="-122"/>
                <a:ea typeface="微软雅黑" panose="020B0503020204020204" charset="-122"/>
                <a:cs typeface="+mn-cs"/>
              </a:rPr>
              <a:t>的误差项</a:t>
            </a:r>
            <a:r>
              <a:rPr lang="en-US" altLang="zh-CN" sz="1600" kern="1200" dirty="0">
                <a:solidFill>
                  <a:schemeClr val="tx1"/>
                </a:solidFill>
                <a:effectLst/>
                <a:latin typeface="微软雅黑" panose="020B0503020204020204" charset="-122"/>
                <a:ea typeface="微软雅黑" panose="020B0503020204020204" charset="-122"/>
                <a:cs typeface="+mn-cs"/>
              </a:rPr>
              <a:t> $e$ </a:t>
            </a:r>
            <a:r>
              <a:rPr lang="zh-CN" altLang="en-US" sz="1600" kern="1200" dirty="0">
                <a:solidFill>
                  <a:schemeClr val="tx1"/>
                </a:solidFill>
                <a:effectLst/>
                <a:latin typeface="微软雅黑" panose="020B0503020204020204" charset="-122"/>
                <a:ea typeface="微软雅黑" panose="020B0503020204020204" charset="-122"/>
                <a:cs typeface="+mn-cs"/>
              </a:rPr>
              <a:t>和梯度估计值</a:t>
            </a:r>
            <a:r>
              <a:rPr lang="en-US" altLang="zh-CN" sz="1600" kern="1200" dirty="0">
                <a:solidFill>
                  <a:schemeClr val="tx1"/>
                </a:solidFill>
                <a:effectLst/>
                <a:latin typeface="微软雅黑" panose="020B0503020204020204" charset="-122"/>
                <a:ea typeface="微软雅黑" panose="020B0503020204020204" charset="-122"/>
                <a:cs typeface="+mn-cs"/>
              </a:rPr>
              <a:t> $g$ </a:t>
            </a:r>
            <a:r>
              <a:rPr lang="zh-CN" altLang="en-US" sz="1600" kern="1200" dirty="0">
                <a:solidFill>
                  <a:schemeClr val="tx1"/>
                </a:solidFill>
                <a:effectLst/>
                <a:latin typeface="微软雅黑" panose="020B0503020204020204" charset="-122"/>
                <a:ea typeface="微软雅黑" panose="020B0503020204020204" charset="-122"/>
                <a:cs typeface="+mn-cs"/>
              </a:rPr>
              <a:t>均初始化为</a:t>
            </a:r>
            <a:r>
              <a:rPr lang="en-US" altLang="zh-CN" sz="1600" kern="1200" dirty="0">
                <a:solidFill>
                  <a:schemeClr val="tx1"/>
                </a:solidFill>
                <a:effectLst/>
                <a:latin typeface="微软雅黑" panose="020B0503020204020204" charset="-122"/>
                <a:ea typeface="微软雅黑" panose="020B0503020204020204" charset="-122"/>
                <a:cs typeface="+mn-cs"/>
              </a:rPr>
              <a:t> 0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。核心迭代步骤（第</a:t>
            </a:r>
            <a:r>
              <a:rPr lang="en-US" altLang="zh-CN" sz="1600" kern="1200" dirty="0">
                <a:solidFill>
                  <a:schemeClr val="tx1"/>
                </a:solidFill>
                <a:effectLst/>
                <a:latin typeface="微软雅黑" panose="020B0503020204020204" charset="-122"/>
                <a:ea typeface="微软雅黑" panose="020B0503020204020204" charset="-122"/>
                <a:cs typeface="+mn-cs"/>
              </a:rPr>
              <a:t> $t$ </a:t>
            </a:r>
            <a:r>
              <a:rPr lang="zh-CN" altLang="en-US" sz="1600" kern="1200" dirty="0">
                <a:solidFill>
                  <a:schemeClr val="tx1"/>
                </a:solidFill>
                <a:effectLst/>
                <a:latin typeface="微软雅黑" panose="020B0503020204020204" charset="-122"/>
                <a:ea typeface="微软雅黑" panose="020B0503020204020204" charset="-122"/>
                <a:cs typeface="+mn-cs"/>
              </a:rPr>
              <a:t>轮）算法在每一轮迭代中包含以下四个主要阶段：</a:t>
            </a:r>
            <a:r>
              <a:rPr lang="en-US" altLang="zh-CN" sz="1600" kern="1200" dirty="0">
                <a:solidFill>
                  <a:schemeClr val="tx1"/>
                </a:solidFill>
                <a:effectLst/>
                <a:latin typeface="微软雅黑" panose="020B0503020204020204" charset="-122"/>
                <a:ea typeface="微软雅黑" panose="020B0503020204020204" charset="-122"/>
                <a:cs typeface="+mn-cs"/>
              </a:rPr>
              <a:t>A. </a:t>
            </a:r>
            <a:r>
              <a:rPr lang="zh-CN" altLang="en-US" sz="1600" kern="1200" dirty="0">
                <a:solidFill>
                  <a:schemeClr val="tx1"/>
                </a:solidFill>
                <a:effectLst/>
                <a:latin typeface="微软雅黑" panose="020B0503020204020204" charset="-122"/>
                <a:ea typeface="微软雅黑" panose="020B0503020204020204" charset="-122"/>
                <a:cs typeface="+mn-cs"/>
              </a:rPr>
              <a:t>梯度扰动与广播（服务端执行）操作：服务端采样一个各向同性的高斯噪声</a:t>
            </a:r>
            <a:r>
              <a:rPr lang="en-US" altLang="zh-CN" sz="1600" kern="1200" dirty="0">
                <a:solidFill>
                  <a:schemeClr val="tx1"/>
                </a:solidFill>
                <a:effectLst/>
                <a:latin typeface="微软雅黑" panose="020B0503020204020204" charset="-122"/>
                <a:ea typeface="微软雅黑" panose="020B0503020204020204" charset="-122"/>
                <a:cs typeface="+mn-cs"/>
              </a:rPr>
              <a:t> $\xi_t \sim \mathcal{N}(0, \frac{r^2}{npd}I)$ </a:t>
            </a:r>
            <a:r>
              <a:rPr lang="zh-CN" altLang="en-US" sz="1600" kern="1200" dirty="0">
                <a:solidFill>
                  <a:schemeClr val="tx1"/>
                </a:solidFill>
                <a:effectLst/>
                <a:latin typeface="微软雅黑" panose="020B0503020204020204" charset="-122"/>
                <a:ea typeface="微软雅黑" panose="020B0503020204020204" charset="-122"/>
                <a:cs typeface="+mn-cs"/>
              </a:rPr>
              <a:t>并广播给所有客户端</a:t>
            </a:r>
            <a:r>
              <a:rPr lang="en-US" altLang="zh-CN" sz="1600" kern="1200" dirty="0">
                <a:solidFill>
                  <a:schemeClr val="tx1"/>
                </a:solidFill>
                <a:effectLst/>
                <a:latin typeface="微软雅黑" panose="020B0503020204020204" charset="-122"/>
                <a:ea typeface="微软雅黑" panose="020B0503020204020204" charset="-122"/>
                <a:cs typeface="+mn-cs"/>
              </a:rPr>
              <a: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。目的：加入该扰动是为了帮助模型从不稳定的鞍点中逃离</a:t>
            </a:r>
            <a:r>
              <a:rPr lang="en-US" altLang="zh-CN" sz="1600" kern="1200" dirty="0">
                <a:solidFill>
                  <a:schemeClr val="tx1"/>
                </a:solidFill>
                <a:effectLst/>
                <a:latin typeface="微软雅黑" panose="020B0503020204020204" charset="-122"/>
                <a:ea typeface="微软雅黑" panose="020B0503020204020204" charset="-122"/>
                <a:cs typeface="+mn-cs"/>
              </a:rPr>
              <a: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。如果只需要一阶收敛，可以将</a:t>
            </a:r>
            <a:r>
              <a:rPr lang="en-US" altLang="zh-CN" sz="1600" kern="1200" dirty="0">
                <a:solidFill>
                  <a:schemeClr val="tx1"/>
                </a:solidFill>
                <a:effectLst/>
                <a:latin typeface="微软雅黑" panose="020B0503020204020204" charset="-122"/>
                <a:ea typeface="微软雅黑" panose="020B0503020204020204" charset="-122"/>
                <a:cs typeface="+mn-cs"/>
              </a:rPr>
              <a:t> $r$ </a:t>
            </a:r>
            <a:r>
              <a:rPr lang="zh-CN" altLang="en-US" sz="1600" kern="1200" dirty="0">
                <a:solidFill>
                  <a:schemeClr val="tx1"/>
                </a:solidFill>
                <a:effectLst/>
                <a:latin typeface="微软雅黑" panose="020B0503020204020204" charset="-122"/>
                <a:ea typeface="微软雅黑" panose="020B0503020204020204" charset="-122"/>
                <a:cs typeface="+mn-cs"/>
              </a:rPr>
              <a:t>设为</a:t>
            </a:r>
            <a:r>
              <a:rPr lang="en-US" altLang="zh-CN" sz="1600" kern="1200" dirty="0">
                <a:solidFill>
                  <a:schemeClr val="tx1"/>
                </a:solidFill>
                <a:effectLst/>
                <a:latin typeface="微软雅黑" panose="020B0503020204020204" charset="-122"/>
                <a:ea typeface="微软雅黑" panose="020B0503020204020204" charset="-122"/>
                <a:cs typeface="+mn-cs"/>
              </a:rPr>
              <a:t> 0 6</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8-11</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反馈局部梯度估计（客户端执行）计算反馈项：客户端利用</a:t>
            </a:r>
            <a:r>
              <a:rPr lang="en-US" altLang="zh-CN" sz="1600" kern="1200" dirty="0">
                <a:solidFill>
                  <a:schemeClr val="tx1"/>
                </a:solidFill>
                <a:effectLst/>
                <a:latin typeface="微软雅黑" panose="020B0503020204020204" charset="-122"/>
                <a:ea typeface="微软雅黑" panose="020B0503020204020204" charset="-122"/>
                <a:cs typeface="+mn-cs"/>
              </a:rPr>
              <a:t> FCC </a:t>
            </a:r>
            <a:r>
              <a:rPr lang="zh-CN" altLang="en-US" sz="1600" kern="1200" dirty="0">
                <a:solidFill>
                  <a:schemeClr val="tx1"/>
                </a:solidFill>
                <a:effectLst/>
                <a:latin typeface="微软雅黑" panose="020B0503020204020204" charset="-122"/>
                <a:ea typeface="微软雅黑" panose="020B0503020204020204" charset="-122"/>
                <a:cs typeface="+mn-cs"/>
              </a:rPr>
              <a:t>模块处理上一轮累积的误差变化，计算反馈项</a:t>
            </a:r>
            <a:r>
              <a:rPr lang="en-US" altLang="zh-CN" sz="1600" kern="1200" dirty="0">
                <a:solidFill>
                  <a:schemeClr val="tx1"/>
                </a:solidFill>
                <a:effectLst/>
                <a:latin typeface="微软雅黑" panose="020B0503020204020204" charset="-122"/>
                <a:ea typeface="微软雅黑" panose="020B0503020204020204" charset="-122"/>
                <a:cs typeface="+mn-cs"/>
              </a:rPr>
              <a:t> $w_t^{(i)}$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$c_t^{(i)}$ 777</a:t>
            </a:r>
            <a:r>
              <a:rPr lang="zh-CN" altLang="en-US" sz="1600" kern="1200" dirty="0">
                <a:solidFill>
                  <a:schemeClr val="tx1"/>
                </a:solidFill>
                <a:effectLst/>
                <a:latin typeface="微软雅黑" panose="020B0503020204020204" charset="-122"/>
                <a:ea typeface="微软雅黑" panose="020B0503020204020204" charset="-122"/>
                <a:cs typeface="+mn-cs"/>
              </a:rPr>
              <a:t>。更新估计值：通过将现有的梯度估计</a:t>
            </a:r>
            <a:r>
              <a:rPr lang="en-US" altLang="zh-CN" sz="1600" kern="1200" dirty="0">
                <a:solidFill>
                  <a:schemeClr val="tx1"/>
                </a:solidFill>
                <a:effectLst/>
                <a:latin typeface="微软雅黑" panose="020B0503020204020204" charset="-122"/>
                <a:ea typeface="微软雅黑" panose="020B0503020204020204" charset="-122"/>
                <a:cs typeface="+mn-cs"/>
              </a:rPr>
              <a:t> $g_{t-1}^{(i)}$ </a:t>
            </a:r>
            <a:r>
              <a:rPr lang="zh-CN" altLang="en-US" sz="1600" kern="1200" dirty="0">
                <a:solidFill>
                  <a:schemeClr val="tx1"/>
                </a:solidFill>
                <a:effectLst/>
                <a:latin typeface="微软雅黑" panose="020B0503020204020204" charset="-122"/>
                <a:ea typeface="微软雅黑" panose="020B0503020204020204" charset="-122"/>
                <a:cs typeface="+mn-cs"/>
              </a:rPr>
              <a:t>与反馈项相结合，得到当前的局部梯度估计</a:t>
            </a:r>
            <a:r>
              <a:rPr lang="en-US" altLang="zh-CN" sz="1600" kern="1200" dirty="0">
                <a:solidFill>
                  <a:schemeClr val="tx1"/>
                </a:solidFill>
                <a:effectLst/>
                <a:latin typeface="微软雅黑" panose="020B0503020204020204" charset="-122"/>
                <a:ea typeface="微软雅黑" panose="020B0503020204020204" charset="-122"/>
                <a:cs typeface="+mn-cs"/>
              </a:rPr>
              <a:t> $g_t^{(i)}$</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12</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更新误差项（客户端执行）计算偏差：增加误差项以反映真实的随机梯度（经扰动后）与本地估计值</a:t>
            </a:r>
            <a:r>
              <a:rPr lang="en-US" altLang="zh-CN" sz="1600" kern="1200" dirty="0">
                <a:solidFill>
                  <a:schemeClr val="tx1"/>
                </a:solidFill>
                <a:effectLst/>
                <a:latin typeface="微软雅黑" panose="020B0503020204020204" charset="-122"/>
                <a:ea typeface="微软雅黑" panose="020B0503020204020204" charset="-122"/>
                <a:cs typeface="+mn-cs"/>
              </a:rPr>
              <a:t> $g_t^{(i)}$ </a:t>
            </a:r>
            <a:r>
              <a:rPr lang="zh-CN" altLang="en-US" sz="1600" kern="1200" dirty="0">
                <a:solidFill>
                  <a:schemeClr val="tx1"/>
                </a:solidFill>
                <a:effectLst/>
                <a:latin typeface="微软雅黑" panose="020B0503020204020204" charset="-122"/>
                <a:ea typeface="微软雅黑" panose="020B0503020204020204" charset="-122"/>
                <a:cs typeface="+mn-cs"/>
              </a:rPr>
              <a:t>之间的差异</a:t>
            </a:r>
            <a:r>
              <a:rPr lang="en-US" altLang="zh-CN" sz="1600" kern="1200" dirty="0">
                <a:solidFill>
                  <a:schemeClr val="tx1"/>
                </a:solidFill>
                <a:effectLst/>
                <a:latin typeface="微软雅黑" panose="020B0503020204020204" charset="-122"/>
                <a:ea typeface="微软雅黑" panose="020B0503020204020204" charset="-122"/>
                <a:cs typeface="+mn-cs"/>
              </a:rPr>
              <a:t> 10</a:t>
            </a: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$$e_{t+1}^{(i)} \leftarrow e_t^{(i)} + \tilde{\nabla}_p f_i(x_t) + \xi_t - g_t^{(i)}$$11</a:t>
            </a:r>
            <a:r>
              <a:rPr lang="zh-CN" altLang="en-US" sz="1600" kern="1200" dirty="0">
                <a:solidFill>
                  <a:schemeClr val="tx1"/>
                </a:solidFill>
                <a:effectLst/>
                <a:latin typeface="微软雅黑" panose="020B0503020204020204" charset="-122"/>
                <a:ea typeface="微软雅黑" panose="020B0503020204020204" charset="-122"/>
                <a:cs typeface="+mn-cs"/>
              </a:rPr>
              <a:t>作用：该误差项本质上存储了梯度估计的累积偏差，以便在下一轮中通过</a:t>
            </a:r>
            <a:r>
              <a:rPr lang="en-US" altLang="zh-CN" sz="1600" kern="1200" dirty="0">
                <a:solidFill>
                  <a:schemeClr val="tx1"/>
                </a:solidFill>
                <a:effectLst/>
                <a:latin typeface="微软雅黑" panose="020B0503020204020204" charset="-122"/>
                <a:ea typeface="微软雅黑" panose="020B0503020204020204" charset="-122"/>
                <a:cs typeface="+mn-cs"/>
              </a:rPr>
              <a:t> FCC </a:t>
            </a:r>
            <a:r>
              <a:rPr lang="zh-CN" altLang="en-US" sz="1600" kern="1200" dirty="0">
                <a:solidFill>
                  <a:schemeClr val="tx1"/>
                </a:solidFill>
                <a:effectLst/>
                <a:latin typeface="微软雅黑" panose="020B0503020204020204" charset="-122"/>
                <a:ea typeface="微软雅黑" panose="020B0503020204020204" charset="-122"/>
                <a:cs typeface="+mn-cs"/>
              </a:rPr>
              <a:t>模块进行反馈补偿</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15</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全局梯度准备与模型更新（服务端执行）聚合梯度：服务端接收各客户端上传的压缩向量，并以平均的方式更新全局梯度估计</a:t>
            </a:r>
            <a:r>
              <a:rPr lang="en-US" altLang="zh-CN" sz="1600" kern="1200" dirty="0">
                <a:solidFill>
                  <a:schemeClr val="tx1"/>
                </a:solidFill>
                <a:effectLst/>
                <a:latin typeface="微软雅黑" panose="020B0503020204020204" charset="-122"/>
                <a:ea typeface="微软雅黑" panose="020B0503020204020204" charset="-122"/>
                <a:cs typeface="+mn-cs"/>
              </a:rPr>
              <a:t> $g_t$ </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$$g_t \leftarrow g_{t-1} + \frac{1}{n}\sum_{i=1}^n w_t^{(i)} + \frac{1}{n}\sum_{i=1}^n c_t^{(i)}$$</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模型下降：利用全局梯度估计更新模型参数</a:t>
            </a:r>
            <a:r>
              <a:rPr lang="en-US" altLang="zh-CN" sz="1600" kern="1200" dirty="0">
                <a:solidFill>
                  <a:schemeClr val="tx1"/>
                </a:solidFill>
                <a:effectLst/>
                <a:latin typeface="微软雅黑" panose="020B0503020204020204" charset="-122"/>
                <a:ea typeface="微软雅黑" panose="020B0503020204020204" charset="-122"/>
                <a:cs typeface="+mn-cs"/>
              </a:rPr>
              <a: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论文中的</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算法</a:t>
            </a:r>
            <a:r>
              <a:rPr lang="en-US" altLang="zh-CN" sz="1600" kern="1200" dirty="0">
                <a:solidFill>
                  <a:schemeClr val="tx1"/>
                </a:solidFill>
                <a:effectLst/>
                <a:latin typeface="微软雅黑" panose="020B0503020204020204" charset="-122"/>
                <a:ea typeface="微软雅黑" panose="020B0503020204020204" charset="-122"/>
                <a:cs typeface="+mn-cs"/>
              </a:rPr>
              <a:t> 1</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PowerEF-SGD</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是一种专门为异构联邦学习设计的分布式随机梯度下降（</a:t>
            </a:r>
            <a:r>
              <a:rPr lang="en-US" altLang="zh-CN" sz="1600" kern="1200" dirty="0">
                <a:solidFill>
                  <a:schemeClr val="tx1"/>
                </a:solidFill>
                <a:effectLst/>
                <a:latin typeface="微软雅黑" panose="020B0503020204020204" charset="-122"/>
                <a:ea typeface="微软雅黑" panose="020B0503020204020204" charset="-122"/>
                <a:cs typeface="+mn-cs"/>
              </a:rPr>
              <a:t>SGD</a:t>
            </a:r>
            <a:r>
              <a:rPr lang="zh-CN" altLang="en-US" sz="1600" kern="1200" dirty="0">
                <a:solidFill>
                  <a:schemeClr val="tx1"/>
                </a:solidFill>
                <a:effectLst/>
                <a:latin typeface="微软雅黑" panose="020B0503020204020204" charset="-122"/>
                <a:ea typeface="微软雅黑" panose="020B0503020204020204" charset="-122"/>
                <a:cs typeface="+mn-cs"/>
              </a:rPr>
              <a:t>）算法，其核心目标是在存在通信压缩的情况下，确保模型能够逃离非凸优化中的鞍点并收敛</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。以下是对该算法流程及其四个关键阶段的详细解读：</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 </a:t>
            </a:r>
            <a:r>
              <a:rPr lang="zh-CN" altLang="en-US" sz="1600" kern="1200" dirty="0">
                <a:solidFill>
                  <a:schemeClr val="tx1"/>
                </a:solidFill>
                <a:effectLst/>
                <a:latin typeface="微软雅黑" panose="020B0503020204020204" charset="-122"/>
                <a:ea typeface="微软雅黑" panose="020B0503020204020204" charset="-122"/>
                <a:cs typeface="+mn-cs"/>
              </a:rPr>
              <a:t>算法输入与初始化输入参数：初始模型</a:t>
            </a:r>
            <a:r>
              <a:rPr lang="en-US" altLang="zh-CN" sz="1600" kern="1200" dirty="0">
                <a:solidFill>
                  <a:schemeClr val="tx1"/>
                </a:solidFill>
                <a:effectLst/>
                <a:latin typeface="微软雅黑" panose="020B0503020204020204" charset="-122"/>
                <a:ea typeface="微软雅黑" panose="020B0503020204020204" charset="-122"/>
                <a:cs typeface="+mn-cs"/>
              </a:rPr>
              <a:t> $x_0$</a:t>
            </a:r>
            <a:r>
              <a:rPr lang="zh-CN" altLang="en-US" sz="1600" kern="1200" dirty="0">
                <a:solidFill>
                  <a:schemeClr val="tx1"/>
                </a:solidFill>
                <a:effectLst/>
                <a:latin typeface="微软雅黑" panose="020B0503020204020204" charset="-122"/>
                <a:ea typeface="微软雅黑" panose="020B0503020204020204" charset="-122"/>
                <a:cs typeface="+mn-cs"/>
              </a:rPr>
              <a:t>、步长</a:t>
            </a:r>
            <a:r>
              <a:rPr lang="en-US" altLang="zh-CN" sz="1600" kern="1200" dirty="0">
                <a:solidFill>
                  <a:schemeClr val="tx1"/>
                </a:solidFill>
                <a:effectLst/>
                <a:latin typeface="微软雅黑" panose="020B0503020204020204" charset="-122"/>
                <a:ea typeface="微软雅黑" panose="020B0503020204020204" charset="-122"/>
                <a:cs typeface="+mn-cs"/>
              </a:rPr>
              <a:t> $\eta$</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FCC</a:t>
            </a:r>
            <a:r>
              <a:rPr lang="zh-CN" altLang="en-US" sz="1600" kern="1200" dirty="0">
                <a:solidFill>
                  <a:schemeClr val="tx1"/>
                </a:solidFill>
                <a:effectLst/>
                <a:latin typeface="微软雅黑" panose="020B0503020204020204" charset="-122"/>
                <a:ea typeface="微软雅黑" panose="020B0503020204020204" charset="-122"/>
                <a:cs typeface="+mn-cs"/>
              </a:rPr>
              <a:t>（快速压缩通信）参数</a:t>
            </a:r>
            <a:r>
              <a:rPr lang="en-US" altLang="zh-CN" sz="1600" kern="1200" dirty="0">
                <a:solidFill>
                  <a:schemeClr val="tx1"/>
                </a:solidFill>
                <a:effectLst/>
                <a:latin typeface="微软雅黑" panose="020B0503020204020204" charset="-122"/>
                <a:ea typeface="微软雅黑" panose="020B0503020204020204" charset="-122"/>
                <a:cs typeface="+mn-cs"/>
              </a:rPr>
              <a:t> $p$</a:t>
            </a:r>
            <a:r>
              <a:rPr lang="zh-CN" altLang="en-US" sz="1600" kern="1200" dirty="0">
                <a:solidFill>
                  <a:schemeClr val="tx1"/>
                </a:solidFill>
                <a:effectLst/>
                <a:latin typeface="微软雅黑" panose="020B0503020204020204" charset="-122"/>
                <a:ea typeface="微软雅黑" panose="020B0503020204020204" charset="-122"/>
                <a:cs typeface="+mn-cs"/>
              </a:rPr>
              <a:t>、扰动半径</a:t>
            </a:r>
            <a:r>
              <a:rPr lang="en-US" altLang="zh-CN" sz="1600" kern="1200" dirty="0">
                <a:solidFill>
                  <a:schemeClr val="tx1"/>
                </a:solidFill>
                <a:effectLst/>
                <a:latin typeface="微软雅黑" panose="020B0503020204020204" charset="-122"/>
                <a:ea typeface="微软雅黑" panose="020B0503020204020204" charset="-122"/>
                <a:cs typeface="+mn-cs"/>
              </a:rPr>
              <a:t> $r$ </a:t>
            </a:r>
            <a:r>
              <a:rPr lang="zh-CN" altLang="en-US" sz="1600" kern="1200" dirty="0">
                <a:solidFill>
                  <a:schemeClr val="tx1"/>
                </a:solidFill>
                <a:effectLst/>
                <a:latin typeface="微软雅黑" panose="020B0503020204020204" charset="-122"/>
                <a:ea typeface="微软雅黑" panose="020B0503020204020204" charset="-122"/>
                <a:cs typeface="+mn-cs"/>
              </a:rPr>
              <a:t>以及总迭代次数</a:t>
            </a:r>
            <a:r>
              <a:rPr lang="en-US" altLang="zh-CN" sz="1600" kern="1200" dirty="0">
                <a:solidFill>
                  <a:schemeClr val="tx1"/>
                </a:solidFill>
                <a:effectLst/>
                <a:latin typeface="微软雅黑" panose="020B0503020204020204" charset="-122"/>
                <a:ea typeface="微软雅黑" panose="020B0503020204020204" charset="-122"/>
                <a:cs typeface="+mn-cs"/>
              </a:rPr>
              <a:t> $T$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。初始化：将每个客户端</a:t>
            </a:r>
            <a:r>
              <a:rPr lang="en-US" altLang="zh-CN" sz="1600" kern="1200" dirty="0">
                <a:solidFill>
                  <a:schemeClr val="tx1"/>
                </a:solidFill>
                <a:effectLst/>
                <a:latin typeface="微软雅黑" panose="020B0503020204020204" charset="-122"/>
                <a:ea typeface="微软雅黑" panose="020B0503020204020204" charset="-122"/>
                <a:cs typeface="+mn-cs"/>
              </a:rPr>
              <a:t> $i$ </a:t>
            </a:r>
            <a:r>
              <a:rPr lang="zh-CN" altLang="en-US" sz="1600" kern="1200" dirty="0">
                <a:solidFill>
                  <a:schemeClr val="tx1"/>
                </a:solidFill>
                <a:effectLst/>
                <a:latin typeface="微软雅黑" panose="020B0503020204020204" charset="-122"/>
                <a:ea typeface="微软雅黑" panose="020B0503020204020204" charset="-122"/>
                <a:cs typeface="+mn-cs"/>
              </a:rPr>
              <a:t>的误差项</a:t>
            </a:r>
            <a:r>
              <a:rPr lang="en-US" altLang="zh-CN" sz="1600" kern="1200" dirty="0">
                <a:solidFill>
                  <a:schemeClr val="tx1"/>
                </a:solidFill>
                <a:effectLst/>
                <a:latin typeface="微软雅黑" panose="020B0503020204020204" charset="-122"/>
                <a:ea typeface="微软雅黑" panose="020B0503020204020204" charset="-122"/>
                <a:cs typeface="+mn-cs"/>
              </a:rPr>
              <a:t> $e$ </a:t>
            </a:r>
            <a:r>
              <a:rPr lang="zh-CN" altLang="en-US" sz="1600" kern="1200" dirty="0">
                <a:solidFill>
                  <a:schemeClr val="tx1"/>
                </a:solidFill>
                <a:effectLst/>
                <a:latin typeface="微软雅黑" panose="020B0503020204020204" charset="-122"/>
                <a:ea typeface="微软雅黑" panose="020B0503020204020204" charset="-122"/>
                <a:cs typeface="+mn-cs"/>
              </a:rPr>
              <a:t>和梯度估计值</a:t>
            </a:r>
            <a:r>
              <a:rPr lang="en-US" altLang="zh-CN" sz="1600" kern="1200" dirty="0">
                <a:solidFill>
                  <a:schemeClr val="tx1"/>
                </a:solidFill>
                <a:effectLst/>
                <a:latin typeface="微软雅黑" panose="020B0503020204020204" charset="-122"/>
                <a:ea typeface="微软雅黑" panose="020B0503020204020204" charset="-122"/>
                <a:cs typeface="+mn-cs"/>
              </a:rPr>
              <a:t> $g$ </a:t>
            </a:r>
            <a:r>
              <a:rPr lang="zh-CN" altLang="en-US" sz="1600" kern="1200" dirty="0">
                <a:solidFill>
                  <a:schemeClr val="tx1"/>
                </a:solidFill>
                <a:effectLst/>
                <a:latin typeface="微软雅黑" panose="020B0503020204020204" charset="-122"/>
                <a:ea typeface="微软雅黑" panose="020B0503020204020204" charset="-122"/>
                <a:cs typeface="+mn-cs"/>
              </a:rPr>
              <a:t>均初始化为</a:t>
            </a:r>
            <a:r>
              <a:rPr lang="en-US" altLang="zh-CN" sz="1600" kern="1200" dirty="0">
                <a:solidFill>
                  <a:schemeClr val="tx1"/>
                </a:solidFill>
                <a:effectLst/>
                <a:latin typeface="微软雅黑" panose="020B0503020204020204" charset="-122"/>
                <a:ea typeface="微软雅黑" panose="020B0503020204020204" charset="-122"/>
                <a:cs typeface="+mn-cs"/>
              </a:rPr>
              <a:t> 0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。核心迭代步骤（第</a:t>
            </a:r>
            <a:r>
              <a:rPr lang="en-US" altLang="zh-CN" sz="1600" kern="1200" dirty="0">
                <a:solidFill>
                  <a:schemeClr val="tx1"/>
                </a:solidFill>
                <a:effectLst/>
                <a:latin typeface="微软雅黑" panose="020B0503020204020204" charset="-122"/>
                <a:ea typeface="微软雅黑" panose="020B0503020204020204" charset="-122"/>
                <a:cs typeface="+mn-cs"/>
              </a:rPr>
              <a:t> $t$ </a:t>
            </a:r>
            <a:r>
              <a:rPr lang="zh-CN" altLang="en-US" sz="1600" kern="1200" dirty="0">
                <a:solidFill>
                  <a:schemeClr val="tx1"/>
                </a:solidFill>
                <a:effectLst/>
                <a:latin typeface="微软雅黑" panose="020B0503020204020204" charset="-122"/>
                <a:ea typeface="微软雅黑" panose="020B0503020204020204" charset="-122"/>
                <a:cs typeface="+mn-cs"/>
              </a:rPr>
              <a:t>轮）算法在每一轮迭代中包含以下四个主要阶段：</a:t>
            </a:r>
            <a:r>
              <a:rPr lang="en-US" altLang="zh-CN" sz="1600" kern="1200" dirty="0">
                <a:solidFill>
                  <a:schemeClr val="tx1"/>
                </a:solidFill>
                <a:effectLst/>
                <a:latin typeface="微软雅黑" panose="020B0503020204020204" charset="-122"/>
                <a:ea typeface="微软雅黑" panose="020B0503020204020204" charset="-122"/>
                <a:cs typeface="+mn-cs"/>
              </a:rPr>
              <a:t>A. </a:t>
            </a:r>
            <a:r>
              <a:rPr lang="zh-CN" altLang="en-US" sz="1600" kern="1200" dirty="0">
                <a:solidFill>
                  <a:schemeClr val="tx1"/>
                </a:solidFill>
                <a:effectLst/>
                <a:latin typeface="微软雅黑" panose="020B0503020204020204" charset="-122"/>
                <a:ea typeface="微软雅黑" panose="020B0503020204020204" charset="-122"/>
                <a:cs typeface="+mn-cs"/>
              </a:rPr>
              <a:t>梯度扰动与广播（服务端执行）操作：服务端采样一个各向同性的高斯噪声</a:t>
            </a:r>
            <a:r>
              <a:rPr lang="en-US" altLang="zh-CN" sz="1600" kern="1200" dirty="0">
                <a:solidFill>
                  <a:schemeClr val="tx1"/>
                </a:solidFill>
                <a:effectLst/>
                <a:latin typeface="微软雅黑" panose="020B0503020204020204" charset="-122"/>
                <a:ea typeface="微软雅黑" panose="020B0503020204020204" charset="-122"/>
                <a:cs typeface="+mn-cs"/>
              </a:rPr>
              <a:t> $\xi_t \sim \mathcal{N}(0, \frac{r^2}{npd}I)$ </a:t>
            </a:r>
            <a:r>
              <a:rPr lang="zh-CN" altLang="en-US" sz="1600" kern="1200" dirty="0">
                <a:solidFill>
                  <a:schemeClr val="tx1"/>
                </a:solidFill>
                <a:effectLst/>
                <a:latin typeface="微软雅黑" panose="020B0503020204020204" charset="-122"/>
                <a:ea typeface="微软雅黑" panose="020B0503020204020204" charset="-122"/>
                <a:cs typeface="+mn-cs"/>
              </a:rPr>
              <a:t>并广播给所有客户端</a:t>
            </a:r>
            <a:r>
              <a:rPr lang="en-US" altLang="zh-CN" sz="1600" kern="1200" dirty="0">
                <a:solidFill>
                  <a:schemeClr val="tx1"/>
                </a:solidFill>
                <a:effectLst/>
                <a:latin typeface="微软雅黑" panose="020B0503020204020204" charset="-122"/>
                <a:ea typeface="微软雅黑" panose="020B0503020204020204" charset="-122"/>
                <a:cs typeface="+mn-cs"/>
              </a:rPr>
              <a: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。目的：加入该扰动是为了帮助模型从不稳定的鞍点中逃离</a:t>
            </a:r>
            <a:r>
              <a:rPr lang="en-US" altLang="zh-CN" sz="1600" kern="1200" dirty="0">
                <a:solidFill>
                  <a:schemeClr val="tx1"/>
                </a:solidFill>
                <a:effectLst/>
                <a:latin typeface="微软雅黑" panose="020B0503020204020204" charset="-122"/>
                <a:ea typeface="微软雅黑" panose="020B0503020204020204" charset="-122"/>
                <a:cs typeface="+mn-cs"/>
              </a:rPr>
              <a: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。如果只需要一阶收敛，可以将</a:t>
            </a:r>
            <a:r>
              <a:rPr lang="en-US" altLang="zh-CN" sz="1600" kern="1200" dirty="0">
                <a:solidFill>
                  <a:schemeClr val="tx1"/>
                </a:solidFill>
                <a:effectLst/>
                <a:latin typeface="微软雅黑" panose="020B0503020204020204" charset="-122"/>
                <a:ea typeface="微软雅黑" panose="020B0503020204020204" charset="-122"/>
                <a:cs typeface="+mn-cs"/>
              </a:rPr>
              <a:t> $r$ </a:t>
            </a:r>
            <a:r>
              <a:rPr lang="zh-CN" altLang="en-US" sz="1600" kern="1200" dirty="0">
                <a:solidFill>
                  <a:schemeClr val="tx1"/>
                </a:solidFill>
                <a:effectLst/>
                <a:latin typeface="微软雅黑" panose="020B0503020204020204" charset="-122"/>
                <a:ea typeface="微软雅黑" panose="020B0503020204020204" charset="-122"/>
                <a:cs typeface="+mn-cs"/>
              </a:rPr>
              <a:t>设为</a:t>
            </a:r>
            <a:r>
              <a:rPr lang="en-US" altLang="zh-CN" sz="1600" kern="1200" dirty="0">
                <a:solidFill>
                  <a:schemeClr val="tx1"/>
                </a:solidFill>
                <a:effectLst/>
                <a:latin typeface="微软雅黑" panose="020B0503020204020204" charset="-122"/>
                <a:ea typeface="微软雅黑" panose="020B0503020204020204" charset="-122"/>
                <a:cs typeface="+mn-cs"/>
              </a:rPr>
              <a:t> 0 6</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8-11</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反馈局部梯度估计（客户端执行）计算反馈项：客户端利用</a:t>
            </a:r>
            <a:r>
              <a:rPr lang="en-US" altLang="zh-CN" sz="1600" kern="1200" dirty="0">
                <a:solidFill>
                  <a:schemeClr val="tx1"/>
                </a:solidFill>
                <a:effectLst/>
                <a:latin typeface="微软雅黑" panose="020B0503020204020204" charset="-122"/>
                <a:ea typeface="微软雅黑" panose="020B0503020204020204" charset="-122"/>
                <a:cs typeface="+mn-cs"/>
              </a:rPr>
              <a:t> FCC </a:t>
            </a:r>
            <a:r>
              <a:rPr lang="zh-CN" altLang="en-US" sz="1600" kern="1200" dirty="0">
                <a:solidFill>
                  <a:schemeClr val="tx1"/>
                </a:solidFill>
                <a:effectLst/>
                <a:latin typeface="微软雅黑" panose="020B0503020204020204" charset="-122"/>
                <a:ea typeface="微软雅黑" panose="020B0503020204020204" charset="-122"/>
                <a:cs typeface="+mn-cs"/>
              </a:rPr>
              <a:t>模块处理上一轮累积的误差变化，计算反馈项</a:t>
            </a:r>
            <a:r>
              <a:rPr lang="en-US" altLang="zh-CN" sz="1600" kern="1200" dirty="0">
                <a:solidFill>
                  <a:schemeClr val="tx1"/>
                </a:solidFill>
                <a:effectLst/>
                <a:latin typeface="微软雅黑" panose="020B0503020204020204" charset="-122"/>
                <a:ea typeface="微软雅黑" panose="020B0503020204020204" charset="-122"/>
                <a:cs typeface="+mn-cs"/>
              </a:rPr>
              <a:t> $w_t^{(i)}$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$c_t^{(i)}$ 777</a:t>
            </a:r>
            <a:r>
              <a:rPr lang="zh-CN" altLang="en-US" sz="1600" kern="1200" dirty="0">
                <a:solidFill>
                  <a:schemeClr val="tx1"/>
                </a:solidFill>
                <a:effectLst/>
                <a:latin typeface="微软雅黑" panose="020B0503020204020204" charset="-122"/>
                <a:ea typeface="微软雅黑" panose="020B0503020204020204" charset="-122"/>
                <a:cs typeface="+mn-cs"/>
              </a:rPr>
              <a:t>。更新估计值：通过将现有的梯度估计</a:t>
            </a:r>
            <a:r>
              <a:rPr lang="en-US" altLang="zh-CN" sz="1600" kern="1200" dirty="0">
                <a:solidFill>
                  <a:schemeClr val="tx1"/>
                </a:solidFill>
                <a:effectLst/>
                <a:latin typeface="微软雅黑" panose="020B0503020204020204" charset="-122"/>
                <a:ea typeface="微软雅黑" panose="020B0503020204020204" charset="-122"/>
                <a:cs typeface="+mn-cs"/>
              </a:rPr>
              <a:t> $g_{t-1}^{(i)}$ </a:t>
            </a:r>
            <a:r>
              <a:rPr lang="zh-CN" altLang="en-US" sz="1600" kern="1200" dirty="0">
                <a:solidFill>
                  <a:schemeClr val="tx1"/>
                </a:solidFill>
                <a:effectLst/>
                <a:latin typeface="微软雅黑" panose="020B0503020204020204" charset="-122"/>
                <a:ea typeface="微软雅黑" panose="020B0503020204020204" charset="-122"/>
                <a:cs typeface="+mn-cs"/>
              </a:rPr>
              <a:t>与反馈项相结合，得到当前的局部梯度估计</a:t>
            </a:r>
            <a:r>
              <a:rPr lang="en-US" altLang="zh-CN" sz="1600" kern="1200" dirty="0">
                <a:solidFill>
                  <a:schemeClr val="tx1"/>
                </a:solidFill>
                <a:effectLst/>
                <a:latin typeface="微软雅黑" panose="020B0503020204020204" charset="-122"/>
                <a:ea typeface="微软雅黑" panose="020B0503020204020204" charset="-122"/>
                <a:cs typeface="+mn-cs"/>
              </a:rPr>
              <a:t> $g_t^{(i)}$</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12</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更新误差项（客户端执行）计算偏差：增加误差项以反映真实的随机梯度（经扰动后）与本地估计值</a:t>
            </a:r>
            <a:r>
              <a:rPr lang="en-US" altLang="zh-CN" sz="1600" kern="1200" dirty="0">
                <a:solidFill>
                  <a:schemeClr val="tx1"/>
                </a:solidFill>
                <a:effectLst/>
                <a:latin typeface="微软雅黑" panose="020B0503020204020204" charset="-122"/>
                <a:ea typeface="微软雅黑" panose="020B0503020204020204" charset="-122"/>
                <a:cs typeface="+mn-cs"/>
              </a:rPr>
              <a:t> $g_t^{(i)}$ </a:t>
            </a:r>
            <a:r>
              <a:rPr lang="zh-CN" altLang="en-US" sz="1600" kern="1200" dirty="0">
                <a:solidFill>
                  <a:schemeClr val="tx1"/>
                </a:solidFill>
                <a:effectLst/>
                <a:latin typeface="微软雅黑" panose="020B0503020204020204" charset="-122"/>
                <a:ea typeface="微软雅黑" panose="020B0503020204020204" charset="-122"/>
                <a:cs typeface="+mn-cs"/>
              </a:rPr>
              <a:t>之间的差异</a:t>
            </a:r>
            <a:r>
              <a:rPr lang="en-US" altLang="zh-CN" sz="1600" kern="1200" dirty="0">
                <a:solidFill>
                  <a:schemeClr val="tx1"/>
                </a:solidFill>
                <a:effectLst/>
                <a:latin typeface="微软雅黑" panose="020B0503020204020204" charset="-122"/>
                <a:ea typeface="微软雅黑" panose="020B0503020204020204" charset="-122"/>
                <a:cs typeface="+mn-cs"/>
              </a:rPr>
              <a:t> 10</a:t>
            </a: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$$e_{t+1}^{(i)} \leftarrow e_t^{(i)} + \tilde{\nabla}_p f_i(x_t) + \xi_t - g_t^{(i)}$$11</a:t>
            </a:r>
            <a:r>
              <a:rPr lang="zh-CN" altLang="en-US" sz="1600" kern="1200" dirty="0">
                <a:solidFill>
                  <a:schemeClr val="tx1"/>
                </a:solidFill>
                <a:effectLst/>
                <a:latin typeface="微软雅黑" panose="020B0503020204020204" charset="-122"/>
                <a:ea typeface="微软雅黑" panose="020B0503020204020204" charset="-122"/>
                <a:cs typeface="+mn-cs"/>
              </a:rPr>
              <a:t>作用：该误差项本质上存储了梯度估计的累积偏差，以便在下一轮中通过</a:t>
            </a:r>
            <a:r>
              <a:rPr lang="en-US" altLang="zh-CN" sz="1600" kern="1200" dirty="0">
                <a:solidFill>
                  <a:schemeClr val="tx1"/>
                </a:solidFill>
                <a:effectLst/>
                <a:latin typeface="微软雅黑" panose="020B0503020204020204" charset="-122"/>
                <a:ea typeface="微软雅黑" panose="020B0503020204020204" charset="-122"/>
                <a:cs typeface="+mn-cs"/>
              </a:rPr>
              <a:t> FCC </a:t>
            </a:r>
            <a:r>
              <a:rPr lang="zh-CN" altLang="en-US" sz="1600" kern="1200" dirty="0">
                <a:solidFill>
                  <a:schemeClr val="tx1"/>
                </a:solidFill>
                <a:effectLst/>
                <a:latin typeface="微软雅黑" panose="020B0503020204020204" charset="-122"/>
                <a:ea typeface="微软雅黑" panose="020B0503020204020204" charset="-122"/>
                <a:cs typeface="+mn-cs"/>
              </a:rPr>
              <a:t>模块进行反馈补偿</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15</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全局梯度准备与模型更新（服务端执行）聚合梯度：服务端接收各客户端上传的压缩向量，并以平均的方式更新全局梯度估计</a:t>
            </a:r>
            <a:r>
              <a:rPr lang="en-US" altLang="zh-CN" sz="1600" kern="1200" dirty="0">
                <a:solidFill>
                  <a:schemeClr val="tx1"/>
                </a:solidFill>
                <a:effectLst/>
                <a:latin typeface="微软雅黑" panose="020B0503020204020204" charset="-122"/>
                <a:ea typeface="微软雅黑" panose="020B0503020204020204" charset="-122"/>
                <a:cs typeface="+mn-cs"/>
              </a:rPr>
              <a:t> $g_t$ </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$$g_t \leftarrow g_{t-1} + \frac{1}{n}\sum_{i=1}^n w_t^{(i)} + \frac{1}{n}\sum_{i=1}^n c_t^{(i)}$$</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模型下降：利用全局梯度估计更新模型参数</a:t>
            </a:r>
            <a:r>
              <a:rPr lang="en-US" altLang="zh-CN" sz="1600" kern="1200" dirty="0">
                <a:solidFill>
                  <a:schemeClr val="tx1"/>
                </a:solidFill>
                <a:effectLst/>
                <a:latin typeface="微软雅黑" panose="020B0503020204020204" charset="-122"/>
                <a:ea typeface="微软雅黑" panose="020B0503020204020204" charset="-122"/>
                <a:cs typeface="+mn-cs"/>
              </a:rPr>
              <a: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表</a:t>
            </a:r>
            <a:r>
              <a:rPr lang="en-US" altLang="zh-CN" sz="1600" kern="1200" dirty="0">
                <a:solidFill>
                  <a:schemeClr val="tx1"/>
                </a:solidFill>
                <a:effectLst/>
                <a:latin typeface="微软雅黑" panose="020B0503020204020204" charset="-122"/>
                <a:ea typeface="微软雅黑" panose="020B0503020204020204" charset="-122"/>
                <a:cs typeface="+mn-cs"/>
              </a:rPr>
              <a:t> 3 </a:t>
            </a:r>
            <a:r>
              <a:rPr lang="zh-CN" altLang="en-US" sz="1600" kern="1200" dirty="0">
                <a:solidFill>
                  <a:schemeClr val="tx1"/>
                </a:solidFill>
                <a:effectLst/>
                <a:latin typeface="微软雅黑" panose="020B0503020204020204" charset="-122"/>
                <a:ea typeface="微软雅黑" panose="020B0503020204020204" charset="-122"/>
                <a:cs typeface="+mn-cs"/>
              </a:rPr>
              <a:t>展示了不同算法在两种数据异构水平下，训练</a:t>
            </a:r>
            <a:r>
              <a:rPr lang="en-US" altLang="zh-CN" sz="1600" kern="1200" dirty="0">
                <a:solidFill>
                  <a:schemeClr val="tx1"/>
                </a:solidFill>
                <a:effectLst/>
                <a:latin typeface="微软雅黑" panose="020B0503020204020204" charset="-122"/>
                <a:ea typeface="微软雅黑" panose="020B0503020204020204" charset="-122"/>
                <a:cs typeface="+mn-cs"/>
              </a:rPr>
              <a:t> ResNet18 </a:t>
            </a:r>
            <a:r>
              <a:rPr lang="zh-CN" altLang="en-US" sz="1600" kern="1200" dirty="0">
                <a:solidFill>
                  <a:schemeClr val="tx1"/>
                </a:solidFill>
                <a:effectLst/>
                <a:latin typeface="微软雅黑" panose="020B0503020204020204" charset="-122"/>
                <a:ea typeface="微软雅黑" panose="020B0503020204020204" charset="-122"/>
                <a:cs typeface="+mn-cs"/>
              </a:rPr>
              <a:t>模型处理</a:t>
            </a:r>
            <a:r>
              <a:rPr lang="en-US" altLang="zh-CN" sz="1600" kern="1200" dirty="0">
                <a:solidFill>
                  <a:schemeClr val="tx1"/>
                </a:solidFill>
                <a:effectLst/>
                <a:latin typeface="微软雅黑" panose="020B0503020204020204" charset="-122"/>
                <a:ea typeface="微软雅黑" panose="020B0503020204020204" charset="-122"/>
                <a:cs typeface="+mn-cs"/>
              </a:rPr>
              <a:t> CIFAR-10 </a:t>
            </a:r>
            <a:r>
              <a:rPr lang="zh-CN" altLang="en-US" sz="1600" kern="1200" dirty="0">
                <a:solidFill>
                  <a:schemeClr val="tx1"/>
                </a:solidFill>
                <a:effectLst/>
                <a:latin typeface="微软雅黑" panose="020B0503020204020204" charset="-122"/>
                <a:ea typeface="微软雅黑" panose="020B0503020204020204" charset="-122"/>
                <a:cs typeface="+mn-cs"/>
              </a:rPr>
              <a:t>数据集，并在第</a:t>
            </a:r>
            <a:r>
              <a:rPr lang="en-US" altLang="zh-CN" sz="1600" kern="1200" dirty="0">
                <a:solidFill>
                  <a:schemeClr val="tx1"/>
                </a:solidFill>
                <a:effectLst/>
                <a:latin typeface="微软雅黑" panose="020B0503020204020204" charset="-122"/>
                <a:ea typeface="微软雅黑" panose="020B0503020204020204" charset="-122"/>
                <a:cs typeface="+mn-cs"/>
              </a:rPr>
              <a:t> 100 </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 epoch </a:t>
            </a:r>
            <a:r>
              <a:rPr lang="zh-CN" altLang="en-US" sz="1600" kern="1200" dirty="0">
                <a:solidFill>
                  <a:schemeClr val="tx1"/>
                </a:solidFill>
                <a:effectLst/>
                <a:latin typeface="微软雅黑" panose="020B0503020204020204" charset="-122"/>
                <a:ea typeface="微软雅黑" panose="020B0503020204020204" charset="-122"/>
                <a:cs typeface="+mn-cs"/>
              </a:rPr>
              <a:t>时所达到的测试准确率（</a:t>
            </a:r>
            <a:r>
              <a:rPr lang="en-US" altLang="zh-CN" sz="1600" kern="1200" dirty="0">
                <a:solidFill>
                  <a:schemeClr val="tx1"/>
                </a:solidFill>
                <a:effectLst/>
                <a:latin typeface="微软雅黑" panose="020B0503020204020204" charset="-122"/>
                <a:ea typeface="微软雅黑" panose="020B0503020204020204" charset="-122"/>
                <a:cs typeface="+mn-cs"/>
              </a:rPr>
              <a:t>Test Accuracy</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该实验设置了</a:t>
            </a:r>
            <a:r>
              <a:rPr lang="en-US" altLang="zh-CN" sz="1600" kern="1200" dirty="0">
                <a:solidFill>
                  <a:schemeClr val="tx1"/>
                </a:solidFill>
                <a:effectLst/>
                <a:latin typeface="微软雅黑" panose="020B0503020204020204" charset="-122"/>
                <a:ea typeface="微软雅黑" panose="020B0503020204020204" charset="-122"/>
                <a:cs typeface="+mn-cs"/>
              </a:rPr>
              <a:t> 4 </a:t>
            </a:r>
            <a:r>
              <a:rPr lang="zh-CN" altLang="en-US" sz="1600" kern="1200" dirty="0">
                <a:solidFill>
                  <a:schemeClr val="tx1"/>
                </a:solidFill>
                <a:effectLst/>
                <a:latin typeface="微软雅黑" panose="020B0503020204020204" charset="-122"/>
                <a:ea typeface="微软雅黑" panose="020B0503020204020204" charset="-122"/>
                <a:cs typeface="+mn-cs"/>
              </a:rPr>
              <a:t>个客户端和</a:t>
            </a:r>
            <a:r>
              <a:rPr lang="en-US" altLang="zh-CN" sz="1600" kern="1200" dirty="0">
                <a:solidFill>
                  <a:schemeClr val="tx1"/>
                </a:solidFill>
                <a:effectLst/>
                <a:latin typeface="微软雅黑" panose="020B0503020204020204" charset="-122"/>
                <a:ea typeface="微软雅黑" panose="020B0503020204020204" charset="-122"/>
                <a:cs typeface="+mn-cs"/>
              </a:rPr>
              <a:t> 1 </a:t>
            </a:r>
            <a:r>
              <a:rPr lang="zh-CN" altLang="en-US" sz="1600" kern="1200" dirty="0">
                <a:solidFill>
                  <a:schemeClr val="tx1"/>
                </a:solidFill>
                <a:effectLst/>
                <a:latin typeface="微软雅黑" panose="020B0503020204020204" charset="-122"/>
                <a:ea typeface="微软雅黑" panose="020B0503020204020204" charset="-122"/>
                <a:cs typeface="+mn-cs"/>
              </a:rPr>
              <a:t>个服务端，并统一采用了</a:t>
            </a:r>
            <a:r>
              <a:rPr lang="en-US" altLang="zh-CN" sz="1600" kern="1200" dirty="0">
                <a:solidFill>
                  <a:schemeClr val="tx1"/>
                </a:solidFill>
                <a:effectLst/>
                <a:latin typeface="微软雅黑" panose="020B0503020204020204" charset="-122"/>
                <a:ea typeface="微软雅黑" panose="020B0503020204020204" charset="-122"/>
                <a:cs typeface="+mn-cs"/>
              </a:rPr>
              <a:t> Top-k </a:t>
            </a:r>
            <a:r>
              <a:rPr lang="zh-CN" altLang="en-US" sz="1600" kern="1200" dirty="0">
                <a:solidFill>
                  <a:schemeClr val="tx1"/>
                </a:solidFill>
                <a:effectLst/>
                <a:latin typeface="微软雅黑" panose="020B0503020204020204" charset="-122"/>
                <a:ea typeface="微软雅黑" panose="020B0503020204020204" charset="-122"/>
                <a:cs typeface="+mn-cs"/>
              </a:rPr>
              <a:t>压缩器（保留幅度最大的</a:t>
            </a:r>
            <a:r>
              <a:rPr lang="en-US" altLang="zh-CN" sz="1600" kern="1200" dirty="0">
                <a:solidFill>
                  <a:schemeClr val="tx1"/>
                </a:solidFill>
                <a:effectLst/>
                <a:latin typeface="微软雅黑" panose="020B0503020204020204" charset="-122"/>
                <a:ea typeface="微软雅黑" panose="020B0503020204020204" charset="-122"/>
                <a:cs typeface="+mn-cs"/>
              </a:rPr>
              <a:t> 1% </a:t>
            </a:r>
            <a:r>
              <a:rPr lang="zh-CN" altLang="en-US" sz="1600" kern="1200" dirty="0">
                <a:solidFill>
                  <a:schemeClr val="tx1"/>
                </a:solidFill>
                <a:effectLst/>
                <a:latin typeface="微软雅黑" panose="020B0503020204020204" charset="-122"/>
                <a:ea typeface="微软雅黑" panose="020B0503020204020204" charset="-122"/>
                <a:cs typeface="+mn-cs"/>
              </a:rPr>
              <a:t>坐标）。</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 </a:t>
            </a:r>
            <a:r>
              <a:rPr lang="zh-CN" altLang="en-US" sz="1600" kern="1200" dirty="0">
                <a:solidFill>
                  <a:schemeClr val="tx1"/>
                </a:solidFill>
                <a:effectLst/>
                <a:latin typeface="微软雅黑" panose="020B0503020204020204" charset="-122"/>
                <a:ea typeface="微软雅黑" panose="020B0503020204020204" charset="-122"/>
                <a:cs typeface="+mn-cs"/>
              </a:rPr>
              <a:t>数据异构水平的定义实验定义了两个异构级别，主要通过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最小类别样本数</a:t>
            </a:r>
            <a:r>
              <a:rPr lang="en-US" altLang="zh-CN" sz="1600" kern="1200" dirty="0">
                <a:solidFill>
                  <a:schemeClr val="tx1"/>
                </a:solidFill>
                <a:effectLst/>
                <a:latin typeface="微软雅黑" panose="020B0503020204020204" charset="-122"/>
                <a:ea typeface="微软雅黑" panose="020B0503020204020204" charset="-122"/>
                <a:cs typeface="+mn-cs"/>
              </a:rPr>
              <a:t> / </a:t>
            </a:r>
            <a:r>
              <a:rPr lang="zh-CN" altLang="en-US" sz="1600" kern="1200" dirty="0">
                <a:solidFill>
                  <a:schemeClr val="tx1"/>
                </a:solidFill>
                <a:effectLst/>
                <a:latin typeface="微软雅黑" panose="020B0503020204020204" charset="-122"/>
                <a:ea typeface="微软雅黑" panose="020B0503020204020204" charset="-122"/>
                <a:cs typeface="+mn-cs"/>
              </a:rPr>
              <a:t>最大类别样本数</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的比值来衡量</a:t>
            </a:r>
            <a:r>
              <a:rPr lang="en-US" altLang="zh-CN" sz="1600" kern="1200" dirty="0">
                <a:solidFill>
                  <a:schemeClr val="tx1"/>
                </a:solidFill>
                <a:effectLst/>
                <a:latin typeface="微软雅黑" panose="020B0503020204020204" charset="-122"/>
                <a:ea typeface="微软雅黑" panose="020B0503020204020204" charset="-122"/>
                <a:cs typeface="+mn-cs"/>
              </a:rPr>
              <a: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：异构水平</a:t>
            </a:r>
            <a:r>
              <a:rPr lang="en-US" altLang="zh-CN" sz="1600" kern="1200" dirty="0">
                <a:solidFill>
                  <a:schemeClr val="tx1"/>
                </a:solidFill>
                <a:effectLst/>
                <a:latin typeface="微软雅黑" panose="020B0503020204020204" charset="-122"/>
                <a:ea typeface="微软雅黑" panose="020B0503020204020204" charset="-122"/>
                <a:cs typeface="+mn-cs"/>
              </a:rPr>
              <a:t> $l_1$</a:t>
            </a:r>
            <a:r>
              <a:rPr lang="zh-CN" altLang="en-US" sz="1600" kern="1200" dirty="0">
                <a:solidFill>
                  <a:schemeClr val="tx1"/>
                </a:solidFill>
                <a:effectLst/>
                <a:latin typeface="微软雅黑" panose="020B0503020204020204" charset="-122"/>
                <a:ea typeface="微软雅黑" panose="020B0503020204020204" charset="-122"/>
                <a:cs typeface="+mn-cs"/>
              </a:rPr>
              <a:t>：比值约为</a:t>
            </a:r>
            <a:r>
              <a:rPr lang="en-US" altLang="zh-CN" sz="1600" kern="1200" dirty="0">
                <a:solidFill>
                  <a:schemeClr val="tx1"/>
                </a:solidFill>
                <a:effectLst/>
                <a:latin typeface="微软雅黑" panose="020B0503020204020204" charset="-122"/>
                <a:ea typeface="微软雅黑" panose="020B0503020204020204" charset="-122"/>
                <a:cs typeface="+mn-cs"/>
              </a:rPr>
              <a:t> 0.08</a:t>
            </a:r>
            <a:r>
              <a:rPr lang="zh-CN" altLang="en-US" sz="1600" kern="1200" dirty="0">
                <a:solidFill>
                  <a:schemeClr val="tx1"/>
                </a:solidFill>
                <a:effectLst/>
                <a:latin typeface="微软雅黑" panose="020B0503020204020204" charset="-122"/>
                <a:ea typeface="微软雅黑" panose="020B0503020204020204" charset="-122"/>
                <a:cs typeface="+mn-cs"/>
              </a:rPr>
              <a:t>，代表中等程度的异构</a:t>
            </a:r>
            <a:r>
              <a:rPr lang="en-US" altLang="zh-CN" sz="1600" kern="1200" dirty="0">
                <a:solidFill>
                  <a:schemeClr val="tx1"/>
                </a:solidFill>
                <a:effectLst/>
                <a:latin typeface="微软雅黑" panose="020B0503020204020204" charset="-122"/>
                <a:ea typeface="微软雅黑" panose="020B0503020204020204" charset="-122"/>
                <a:cs typeface="+mn-cs"/>
              </a:rPr>
              <a:t> 4</a:t>
            </a:r>
            <a:r>
              <a:rPr lang="zh-CN" altLang="en-US" sz="1600" kern="1200" dirty="0">
                <a:solidFill>
                  <a:schemeClr val="tx1"/>
                </a:solidFill>
                <a:effectLst/>
                <a:latin typeface="微软雅黑" panose="020B0503020204020204" charset="-122"/>
                <a:ea typeface="微软雅黑" panose="020B0503020204020204" charset="-122"/>
                <a:cs typeface="+mn-cs"/>
              </a:rPr>
              <a:t>。异构水平</a:t>
            </a:r>
            <a:r>
              <a:rPr lang="en-US" altLang="zh-CN" sz="1600" kern="1200" dirty="0">
                <a:solidFill>
                  <a:schemeClr val="tx1"/>
                </a:solidFill>
                <a:effectLst/>
                <a:latin typeface="微软雅黑" panose="020B0503020204020204" charset="-122"/>
                <a:ea typeface="微软雅黑" panose="020B0503020204020204" charset="-122"/>
                <a:cs typeface="+mn-cs"/>
              </a:rPr>
              <a:t> $l_2$</a:t>
            </a:r>
            <a:r>
              <a:rPr lang="zh-CN" altLang="en-US" sz="1600" kern="1200" dirty="0">
                <a:solidFill>
                  <a:schemeClr val="tx1"/>
                </a:solidFill>
                <a:effectLst/>
                <a:latin typeface="微软雅黑" panose="020B0503020204020204" charset="-122"/>
                <a:ea typeface="微软雅黑" panose="020B0503020204020204" charset="-122"/>
                <a:cs typeface="+mn-cs"/>
              </a:rPr>
              <a:t>：比值约为</a:t>
            </a:r>
            <a:r>
              <a:rPr lang="en-US" altLang="zh-CN" sz="1600" kern="1200" dirty="0">
                <a:solidFill>
                  <a:schemeClr val="tx1"/>
                </a:solidFill>
                <a:effectLst/>
                <a:latin typeface="微软雅黑" panose="020B0503020204020204" charset="-122"/>
                <a:ea typeface="微软雅黑" panose="020B0503020204020204" charset="-122"/>
                <a:cs typeface="+mn-cs"/>
              </a:rPr>
              <a:t> 0.01</a:t>
            </a:r>
            <a:r>
              <a:rPr lang="zh-CN" altLang="en-US" sz="1600" kern="1200" dirty="0">
                <a:solidFill>
                  <a:schemeClr val="tx1"/>
                </a:solidFill>
                <a:effectLst/>
                <a:latin typeface="微软雅黑" panose="020B0503020204020204" charset="-122"/>
                <a:ea typeface="微软雅黑" panose="020B0503020204020204" charset="-122"/>
                <a:cs typeface="+mn-cs"/>
              </a:rPr>
              <a:t>，代表极高程度的异构（数据分布极不平衡）</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EF (Error-Feedback / Compressed SGD)</a:t>
            </a:r>
            <a:r>
              <a:rPr lang="zh-CN" altLang="en-US" sz="1600" kern="1200" dirty="0">
                <a:solidFill>
                  <a:schemeClr val="tx1"/>
                </a:solidFill>
                <a:effectLst/>
                <a:latin typeface="微软雅黑" panose="020B0503020204020204" charset="-122"/>
                <a:ea typeface="微软雅黑" panose="020B0503020204020204" charset="-122"/>
                <a:cs typeface="+mn-cs"/>
              </a:rPr>
              <a:t>：它通过引入一个</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误差缓冲区</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来记录由于压缩丢失的信息，并在下一次迭代时将这些误差补偿回梯度中</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局限性：虽然它在某些场景下表现良好，但在理论上，若要实现二阶收敛（逃离鞍点），它需要一个非常昂贵的</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条件重置（</a:t>
            </a:r>
            <a:r>
              <a:rPr lang="en-US" altLang="zh-CN" sz="1600" kern="1200" dirty="0">
                <a:solidFill>
                  <a:schemeClr val="tx1"/>
                </a:solidFill>
                <a:effectLst/>
                <a:latin typeface="微软雅黑" panose="020B0503020204020204" charset="-122"/>
                <a:ea typeface="微软雅黑" panose="020B0503020204020204" charset="-122"/>
                <a:cs typeface="+mn-cs"/>
              </a:rPr>
              <a:t>Conditional Reset</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程序，这会占用大量非压缩带宽</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EF21Richt</a:t>
            </a:r>
            <a:r>
              <a:rPr lang="en-US" altLang="en-US" sz="1600" kern="1200" dirty="0">
                <a:solidFill>
                  <a:schemeClr val="tx1"/>
                </a:solidFill>
                <a:effectLst/>
                <a:latin typeface="微软雅黑" panose="020B0503020204020204" charset="-122"/>
                <a:ea typeface="微软雅黑" panose="020B0503020204020204" charset="-122"/>
                <a:cs typeface="+mn-cs"/>
              </a:rPr>
              <a:t>á</a:t>
            </a:r>
            <a:r>
              <a:rPr lang="en-US" altLang="zh-CN" sz="1600" kern="1200" dirty="0">
                <a:solidFill>
                  <a:schemeClr val="tx1"/>
                </a:solidFill>
                <a:effectLst/>
                <a:latin typeface="微软雅黑" panose="020B0503020204020204" charset="-122"/>
                <a:ea typeface="微软雅黑" panose="020B0503020204020204" charset="-122"/>
                <a:cs typeface="+mn-cs"/>
              </a:rPr>
              <a:t>rik </a:t>
            </a:r>
            <a:r>
              <a:rPr lang="zh-CN" altLang="en-US" sz="1600" kern="1200" dirty="0">
                <a:solidFill>
                  <a:schemeClr val="tx1"/>
                </a:solidFill>
                <a:effectLst/>
                <a:latin typeface="微软雅黑" panose="020B0503020204020204" charset="-122"/>
                <a:ea typeface="微软雅黑" panose="020B0503020204020204" charset="-122"/>
                <a:cs typeface="+mn-cs"/>
              </a:rPr>
              <a:t>等人（</a:t>
            </a:r>
            <a:r>
              <a:rPr lang="en-US" altLang="zh-CN" sz="1600" kern="1200" dirty="0">
                <a:solidFill>
                  <a:schemeClr val="tx1"/>
                </a:solidFill>
                <a:effectLst/>
                <a:latin typeface="微软雅黑" panose="020B0503020204020204" charset="-122"/>
                <a:ea typeface="微软雅黑" panose="020B0503020204020204" charset="-122"/>
                <a:cs typeface="+mn-cs"/>
              </a:rPr>
              <a:t>2021</a:t>
            </a:r>
            <a:r>
              <a:rPr lang="zh-CN" altLang="en-US" sz="1600" kern="1200" dirty="0">
                <a:solidFill>
                  <a:schemeClr val="tx1"/>
                </a:solidFill>
                <a:effectLst/>
                <a:latin typeface="微软雅黑" panose="020B0503020204020204" charset="-122"/>
                <a:ea typeface="微软雅黑" panose="020B0503020204020204" charset="-122"/>
                <a:cs typeface="+mn-cs"/>
              </a:rPr>
              <a:t>年）提出的改进版误差反馈算法，在实验中作为核心对照组</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特点：被设计为比传统</a:t>
            </a:r>
            <a:r>
              <a:rPr lang="en-US" altLang="zh-CN" sz="1600" kern="1200" dirty="0">
                <a:solidFill>
                  <a:schemeClr val="tx1"/>
                </a:solidFill>
                <a:effectLst/>
                <a:latin typeface="微软雅黑" panose="020B0503020204020204" charset="-122"/>
                <a:ea typeface="微软雅黑" panose="020B0503020204020204" charset="-122"/>
                <a:cs typeface="+mn-cs"/>
              </a:rPr>
              <a:t> EF </a:t>
            </a:r>
            <a:r>
              <a:rPr lang="zh-CN" altLang="en-US" sz="1600" kern="1200" dirty="0">
                <a:solidFill>
                  <a:schemeClr val="tx1"/>
                </a:solidFill>
                <a:effectLst/>
                <a:latin typeface="微软雅黑" panose="020B0503020204020204" charset="-122"/>
                <a:ea typeface="微软雅黑" panose="020B0503020204020204" charset="-122"/>
                <a:cs typeface="+mn-cs"/>
              </a:rPr>
              <a:t>更简单、理论保证更好且实际运行更快的算法</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收敛性：它能保证在无数据同质性假设（</a:t>
            </a:r>
            <a:r>
              <a:rPr lang="en-US" altLang="zh-CN" sz="1600" kern="1200" dirty="0">
                <a:solidFill>
                  <a:schemeClr val="tx1"/>
                </a:solidFill>
                <a:effectLst/>
                <a:latin typeface="微软雅黑" panose="020B0503020204020204" charset="-122"/>
                <a:ea typeface="微软雅黑" panose="020B0503020204020204" charset="-122"/>
                <a:cs typeface="+mn-cs"/>
              </a:rPr>
              <a:t>None Assumption</a:t>
            </a:r>
            <a:r>
              <a:rPr lang="zh-CN" altLang="en-US" sz="1600" kern="1200" dirty="0">
                <a:solidFill>
                  <a:schemeClr val="tx1"/>
                </a:solidFill>
                <a:effectLst/>
                <a:latin typeface="微软雅黑" panose="020B0503020204020204" charset="-122"/>
                <a:ea typeface="微软雅黑" panose="020B0503020204020204" charset="-122"/>
                <a:cs typeface="+mn-cs"/>
              </a:rPr>
              <a:t>）下收敛到一阶驻点</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我们提出并分析了</a:t>
            </a:r>
            <a:r>
              <a:rPr lang="en-US" altLang="zh-CN" sz="1600" kern="1200" dirty="0">
                <a:solidFill>
                  <a:schemeClr val="tx1"/>
                </a:solidFill>
                <a:effectLst/>
                <a:latin typeface="微软雅黑" panose="020B0503020204020204" charset="-122"/>
                <a:ea typeface="微软雅黑" panose="020B0503020204020204" charset="-122"/>
                <a:cs typeface="+mn-cs"/>
              </a:rPr>
              <a:t> PowerEF-SGD </a:t>
            </a:r>
            <a:r>
              <a:rPr lang="zh-CN" altLang="en-US" sz="1600" kern="1200" dirty="0">
                <a:solidFill>
                  <a:schemeClr val="tx1"/>
                </a:solidFill>
                <a:effectLst/>
                <a:latin typeface="微软雅黑" panose="020B0503020204020204" charset="-122"/>
                <a:ea typeface="微软雅黑" panose="020B0503020204020204" charset="-122"/>
                <a:cs typeface="+mn-cs"/>
              </a:rPr>
              <a:t>算法。据我们所知，这是首个在异构数据下能够证明达到二阶最优性的分布式</a:t>
            </a:r>
            <a:r>
              <a:rPr lang="en-US" altLang="zh-CN" sz="1600" kern="1200" dirty="0">
                <a:solidFill>
                  <a:schemeClr val="tx1"/>
                </a:solidFill>
                <a:effectLst/>
                <a:latin typeface="微软雅黑" panose="020B0503020204020204" charset="-122"/>
                <a:ea typeface="微软雅黑" panose="020B0503020204020204" charset="-122"/>
                <a:cs typeface="+mn-cs"/>
              </a:rPr>
              <a:t> SGD </a:t>
            </a:r>
            <a:r>
              <a:rPr lang="zh-CN" altLang="en-US" sz="1600" kern="1200" dirty="0">
                <a:solidFill>
                  <a:schemeClr val="tx1"/>
                </a:solidFill>
                <a:effectLst/>
                <a:latin typeface="微软雅黑" panose="020B0503020204020204" charset="-122"/>
                <a:ea typeface="微软雅黑" panose="020B0503020204020204" charset="-122"/>
                <a:cs typeface="+mn-cs"/>
              </a:rPr>
              <a:t>算法，该算法具备通信压缩功能。</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具体而言，在温和且标准的假设下，我们证明了</a:t>
            </a:r>
            <a:r>
              <a:rPr lang="en-US" altLang="zh-CN" sz="1600" kern="1200" dirty="0">
                <a:solidFill>
                  <a:schemeClr val="tx1"/>
                </a:solidFill>
                <a:effectLst/>
                <a:latin typeface="微软雅黑" panose="020B0503020204020204" charset="-122"/>
                <a:ea typeface="微软雅黑" panose="020B0503020204020204" charset="-122"/>
                <a:cs typeface="+mn-cs"/>
              </a:rPr>
              <a:t> PowerEF-SGD </a:t>
            </a:r>
            <a:r>
              <a:rPr lang="zh-CN" altLang="en-US" sz="1600" kern="1200" dirty="0">
                <a:solidFill>
                  <a:schemeClr val="tx1"/>
                </a:solidFill>
                <a:effectLst/>
                <a:latin typeface="微软雅黑" panose="020B0503020204020204" charset="-122"/>
                <a:ea typeface="微软雅黑" panose="020B0503020204020204" charset="-122"/>
                <a:cs typeface="+mn-cs"/>
              </a:rPr>
              <a:t>以高概率收敛到</a:t>
            </a:r>
            <a:r>
              <a:rPr lang="en-US" altLang="zh-CN" sz="1600" kern="1200" dirty="0">
                <a:solidFill>
                  <a:schemeClr val="tx1"/>
                </a:solidFill>
                <a:effectLst/>
                <a:latin typeface="微软雅黑" panose="020B0503020204020204" charset="-122"/>
                <a:ea typeface="微软雅黑" panose="020B0503020204020204" charset="-122"/>
                <a:cs typeface="+mn-cs"/>
              </a:rPr>
              <a:t> ε-SOSP</a:t>
            </a:r>
            <a:r>
              <a:rPr lang="zh-CN" altLang="en-US" sz="1600" kern="1200" dirty="0">
                <a:solidFill>
                  <a:schemeClr val="tx1"/>
                </a:solidFill>
                <a:effectLst/>
                <a:latin typeface="微软雅黑" panose="020B0503020204020204" charset="-122"/>
                <a:ea typeface="微软雅黑" panose="020B0503020204020204" charset="-122"/>
                <a:cs typeface="+mn-cs"/>
              </a:rPr>
              <a:t>，其梯度和通信复杂度几乎与寻找</a:t>
            </a:r>
            <a:r>
              <a:rPr lang="en-US" altLang="zh-CN" sz="1600" kern="1200" dirty="0">
                <a:solidFill>
                  <a:schemeClr val="tx1"/>
                </a:solidFill>
                <a:effectLst/>
                <a:latin typeface="微软雅黑" panose="020B0503020204020204" charset="-122"/>
                <a:ea typeface="微软雅黑" panose="020B0503020204020204" charset="-122"/>
                <a:cs typeface="+mn-cs"/>
              </a:rPr>
              <a:t> ε-FOSP </a:t>
            </a:r>
            <a:r>
              <a:rPr lang="zh-CN" altLang="en-US" sz="1600" kern="1200" dirty="0">
                <a:solidFill>
                  <a:schemeClr val="tx1"/>
                </a:solidFill>
                <a:effectLst/>
                <a:latin typeface="微软雅黑" panose="020B0503020204020204" charset="-122"/>
                <a:ea typeface="微软雅黑" panose="020B0503020204020204" charset="-122"/>
                <a:cs typeface="+mn-cs"/>
              </a:rPr>
              <a:t>所需的复杂度相当，并且收敛速度随</a:t>
            </a:r>
            <a:r>
              <a:rPr lang="en-US" altLang="zh-CN" sz="1600" kern="1200" dirty="0">
                <a:solidFill>
                  <a:schemeClr val="tx1"/>
                </a:solidFill>
                <a:effectLst/>
                <a:latin typeface="微软雅黑" panose="020B0503020204020204" charset="-122"/>
                <a:ea typeface="微软雅黑" panose="020B0503020204020204" charset="-122"/>
                <a:cs typeface="+mn-cs"/>
              </a:rPr>
              <a:t> n </a:t>
            </a:r>
            <a:r>
              <a:rPr lang="zh-CN" altLang="en-US" sz="1600" kern="1200" dirty="0">
                <a:solidFill>
                  <a:schemeClr val="tx1"/>
                </a:solidFill>
                <a:effectLst/>
                <a:latin typeface="微软雅黑" panose="020B0503020204020204" charset="-122"/>
                <a:ea typeface="微软雅黑" panose="020B0503020204020204" charset="-122"/>
                <a:cs typeface="+mn-cs"/>
              </a:rPr>
              <a:t>线性提升。</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我们的理论得到了</a:t>
            </a:r>
            <a:r>
              <a:rPr lang="en-US" altLang="zh-CN" sz="1600" kern="1200" dirty="0">
                <a:solidFill>
                  <a:schemeClr val="tx1"/>
                </a:solidFill>
                <a:effectLst/>
                <a:latin typeface="微软雅黑" panose="020B0503020204020204" charset="-122"/>
                <a:ea typeface="微软雅黑" panose="020B0503020204020204" charset="-122"/>
                <a:cs typeface="+mn-cs"/>
              </a:rPr>
              <a:t> PowerEF-SGD </a:t>
            </a:r>
            <a:r>
              <a:rPr lang="zh-CN" altLang="en-US" sz="1600" kern="1200" dirty="0">
                <a:solidFill>
                  <a:schemeClr val="tx1"/>
                </a:solidFill>
                <a:effectLst/>
                <a:latin typeface="微软雅黑" panose="020B0503020204020204" charset="-122"/>
                <a:ea typeface="微软雅黑" panose="020B0503020204020204" charset="-122"/>
                <a:cs typeface="+mn-cs"/>
              </a:rPr>
              <a:t>在分布式学习实验中性能的验证。</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实现基于前向</a:t>
            </a:r>
            <a:r>
              <a:rPr lang="en-US" altLang="zh-CN" dirty="0"/>
              <a:t>-</a:t>
            </a:r>
            <a:r>
              <a:rPr lang="zh-CN" altLang="en-US" dirty="0"/>
              <a:t>前向算法的隐私保护边缘</a:t>
            </a:r>
            <a:r>
              <a:rPr lang="en-US" altLang="zh-CN" dirty="0"/>
              <a:t>AI</a:t>
            </a:r>
            <a:r>
              <a:rPr lang="zh-CN" altLang="en-US" dirty="0"/>
              <a:t>联邦学习</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反向传播（</a:t>
            </a:r>
            <a:r>
              <a:rPr lang="en-US" altLang="zh-CN" sz="1600" kern="1200" dirty="0">
                <a:solidFill>
                  <a:schemeClr val="tx1"/>
                </a:solidFill>
                <a:effectLst/>
                <a:latin typeface="微软雅黑" panose="020B0503020204020204" charset="-122"/>
                <a:ea typeface="微软雅黑" panose="020B0503020204020204" charset="-122"/>
                <a:cs typeface="+mn-cs"/>
              </a:rPr>
              <a:t>BP</a:t>
            </a:r>
            <a:r>
              <a:rPr lang="zh-CN" altLang="en-US" sz="1600" kern="1200" dirty="0">
                <a:solidFill>
                  <a:schemeClr val="tx1"/>
                </a:solidFill>
                <a:effectLst/>
                <a:latin typeface="微软雅黑" panose="020B0503020204020204" charset="-122"/>
                <a:ea typeface="微软雅黑" panose="020B0503020204020204" charset="-122"/>
                <a:cs typeface="+mn-cs"/>
              </a:rPr>
              <a:t>）算法是训练深度学习模型的既定标准，但它需要大量的计算资源，并且其中间计算会占用客户端的大量内存。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这些边缘设备的计算能力有限且内存不足，严重阻碍了模糊逻辑训练过程的效率和可行性。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FF</a:t>
            </a:r>
            <a:r>
              <a:rPr lang="zh-CN" altLang="en-US" sz="1600" kern="1200" dirty="0">
                <a:solidFill>
                  <a:schemeClr val="tx1"/>
                </a:solidFill>
                <a:effectLst/>
                <a:latin typeface="微软雅黑" panose="020B0503020204020204" charset="-122"/>
                <a:ea typeface="微软雅黑" panose="020B0503020204020204" charset="-122"/>
                <a:cs typeface="+mn-cs"/>
              </a:rPr>
              <a:t>算法的另一个特点是层级学习。</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网络中的每一层都有自己的目标函数。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该目标函数旨在对正例数据实现较高的</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拟合优度</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，对负例数据实现较低的</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拟合优度</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差距：局部锐度与全局锐度假设：现有方法假设最小化局部锐度可以确保全局最小值平坦。</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冲突：优化局部锐度并不能保证全局模型位于全局损失函数的平坦区域。</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通信成本：当前基于一致性的方法（例如</a:t>
            </a:r>
            <a:r>
              <a:rPr lang="en-US" altLang="zh-CN" sz="1600" kern="1200" dirty="0">
                <a:solidFill>
                  <a:schemeClr val="tx1"/>
                </a:solidFill>
                <a:effectLst/>
                <a:latin typeface="微软雅黑" panose="020B0503020204020204" charset="-122"/>
                <a:ea typeface="微软雅黑" panose="020B0503020204020204" charset="-122"/>
                <a:cs typeface="+mn-cs"/>
              </a:rPr>
              <a:t> FedSmoo</a:t>
            </a:r>
            <a:r>
              <a:rPr lang="zh-CN" altLang="en-US" sz="1600" kern="1200" dirty="0">
                <a:solidFill>
                  <a:schemeClr val="tx1"/>
                </a:solidFill>
                <a:effectLst/>
                <a:latin typeface="微软雅黑" panose="020B0503020204020204" charset="-122"/>
                <a:ea typeface="微软雅黑" panose="020B0503020204020204" charset="-122"/>
                <a:cs typeface="+mn-cs"/>
              </a:rPr>
              <a:t>）通常会使通信带宽翻倍，使其难以实际应用。</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优劣可以有多种定义。例如，在该算法的原始论文中，正负数据的优劣函数定义如下：</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ypos,j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yneg,j </a:t>
            </a:r>
            <a:r>
              <a:rPr lang="zh-CN" altLang="en-US" sz="1600" kern="1200" dirty="0">
                <a:solidFill>
                  <a:schemeClr val="tx1"/>
                </a:solidFill>
                <a:effectLst/>
                <a:latin typeface="微软雅黑" panose="020B0503020204020204" charset="-122"/>
                <a:ea typeface="微软雅黑" panose="020B0503020204020204" charset="-122"/>
                <a:cs typeface="+mn-cs"/>
              </a:rPr>
              <a:t>分别是当输入数据为正数据和负数据时，第</a:t>
            </a:r>
            <a:r>
              <a:rPr lang="en-US" altLang="zh-CN" sz="1600" kern="1200" dirty="0">
                <a:solidFill>
                  <a:schemeClr val="tx1"/>
                </a:solidFill>
                <a:effectLst/>
                <a:latin typeface="微软雅黑" panose="020B0503020204020204" charset="-122"/>
                <a:ea typeface="微软雅黑" panose="020B0503020204020204" charset="-122"/>
                <a:cs typeface="+mn-cs"/>
              </a:rPr>
              <a:t> j </a:t>
            </a:r>
            <a:r>
              <a:rPr lang="zh-CN" altLang="en-US" sz="1600" kern="1200" dirty="0">
                <a:solidFill>
                  <a:schemeClr val="tx1"/>
                </a:solidFill>
                <a:effectLst/>
                <a:latin typeface="微软雅黑" panose="020B0503020204020204" charset="-122"/>
                <a:ea typeface="微软雅黑" panose="020B0503020204020204" charset="-122"/>
                <a:cs typeface="+mn-cs"/>
              </a:rPr>
              <a:t>层隐藏神经元的输出。在</a:t>
            </a:r>
            <a:r>
              <a:rPr lang="en-US" altLang="zh-CN" sz="1600" kern="1200" dirty="0">
                <a:solidFill>
                  <a:schemeClr val="tx1"/>
                </a:solidFill>
                <a:effectLst/>
                <a:latin typeface="微软雅黑" panose="020B0503020204020204" charset="-122"/>
                <a:ea typeface="微软雅黑" panose="020B0503020204020204" charset="-122"/>
                <a:cs typeface="+mn-cs"/>
              </a:rPr>
              <a:t> FF </a:t>
            </a:r>
            <a:r>
              <a:rPr lang="zh-CN" altLang="en-US" sz="1600" kern="1200" dirty="0">
                <a:solidFill>
                  <a:schemeClr val="tx1"/>
                </a:solidFill>
                <a:effectLst/>
                <a:latin typeface="微软雅黑" panose="020B0503020204020204" charset="-122"/>
                <a:ea typeface="微软雅黑" panose="020B0503020204020204" charset="-122"/>
                <a:cs typeface="+mn-cs"/>
              </a:rPr>
              <a:t>算法中，每一层都有其自身的损失函数。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原始论文中正负数据损失函数以及总损失的计算方法如下：</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 θ </a:t>
            </a:r>
            <a:r>
              <a:rPr lang="zh-CN" altLang="en-US" sz="1600" kern="1200" dirty="0">
                <a:solidFill>
                  <a:schemeClr val="tx1"/>
                </a:solidFill>
                <a:effectLst/>
                <a:latin typeface="微软雅黑" panose="020B0503020204020204" charset="-122"/>
                <a:ea typeface="微软雅黑" panose="020B0503020204020204" charset="-122"/>
                <a:cs typeface="+mn-cs"/>
              </a:rPr>
              <a:t>为损失值修正的超参数。</a:t>
            </a:r>
            <a:r>
              <a:rPr lang="en-US" altLang="zh-CN" sz="1600" kern="1200" dirty="0">
                <a:solidFill>
                  <a:schemeClr val="tx1"/>
                </a:solidFill>
                <a:effectLst/>
                <a:latin typeface="微软雅黑" panose="020B0503020204020204" charset="-122"/>
                <a:ea typeface="微软雅黑" panose="020B0503020204020204" charset="-122"/>
                <a:cs typeface="+mn-cs"/>
              </a:rPr>
              <a:t>FF </a:t>
            </a:r>
            <a:r>
              <a:rPr lang="zh-CN" altLang="en-US" sz="1600" kern="1200" dirty="0">
                <a:solidFill>
                  <a:schemeClr val="tx1"/>
                </a:solidFill>
                <a:effectLst/>
                <a:latin typeface="微软雅黑" panose="020B0503020204020204" charset="-122"/>
                <a:ea typeface="微软雅黑" panose="020B0503020204020204" charset="-122"/>
                <a:cs typeface="+mn-cs"/>
              </a:rPr>
              <a:t>算法的步骤如下：</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正向传递：此过程使用带有正确标签的真实数据。正向传递旨在将特定的逐层</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优度</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函数推至较高值。该函数本质上衡量网络激活值对正向数据的表征程度。常用的优度函数包括层内激活值的平方和。较高的激活值通常表示对数据的表征效果更好。正向数据以常规的前向传递方式逐层输入网络。在每个隐藏层，使用选定的优度函数评估激活值。在此过程中，网络不会显式计算误差或调整权重。</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en-US" altLang="zh-CN">
                <a:sym typeface="+mn-ea"/>
              </a:rPr>
              <a:t>Common choices for the goodness function include the sum of squares of the activations in a layer. </a:t>
            </a:r>
            <a:endParaRPr lang="en-US" altLang="zh-CN"/>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负样本传递：此过程使用</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负样本数据</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。这些数据并非一定是错误的样本，而是经过精心设计，与正样本数据存在显著差异或误导性。其目标是将正样本传递中引入的逐层</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优劣</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函数值降低，以降低负样本的权重。这有助于网络区分正样本和负样本。负样本数据会向前传递到网络中。在每一层，激活值都使用与正样本传递中相同的优劣函数进行评估。与正样本传递类似，此过程不进行显式的误差计算或权重更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In the FF algorithm, we have positive data, which is assigned by a true label, and negative data, which is assigned by a false label. Therefore, for label embedding, the first 10 pixels of each sample are allocated for the one-hot representation of labels. In our example, the third and first pixels of the image are set to one for the positive sample and negative data, respectively.</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In the FF algorithm, we have positive data, which is assigned by a true label, and negative data, which is assigned by a false label. Therefore, for label embedding, the first 10 pixels of each sample are allocated for the one-hot representation of labels. In our example, the third and first pixels of the image are set to one for the positive sample and negative data, respectively.</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我们提出使用一种新的损失函数，即</a:t>
            </a:r>
            <a:r>
              <a:rPr lang="en-US" altLang="zh-CN" sz="1600" kern="1200" dirty="0">
                <a:solidFill>
                  <a:schemeClr val="tx1"/>
                </a:solidFill>
                <a:effectLst/>
                <a:latin typeface="微软雅黑" panose="020B0503020204020204" charset="-122"/>
                <a:ea typeface="微软雅黑" panose="020B0503020204020204" charset="-122"/>
                <a:cs typeface="+mn-cs"/>
              </a:rPr>
              <a:t> Swish </a:t>
            </a:r>
            <a:r>
              <a:rPr lang="zh-CN" altLang="en-US" sz="1600" kern="1200" dirty="0">
                <a:solidFill>
                  <a:schemeClr val="tx1"/>
                </a:solidFill>
                <a:effectLst/>
                <a:latin typeface="微软雅黑" panose="020B0503020204020204" charset="-122"/>
                <a:ea typeface="微软雅黑" panose="020B0503020204020204" charset="-122"/>
                <a:cs typeface="+mn-cs"/>
              </a:rPr>
              <a:t>函数，并通过在多个数据集上展示其改进，力荐</a:t>
            </a:r>
            <a:r>
              <a:rPr lang="en-US" altLang="zh-CN" sz="1600" kern="1200" dirty="0">
                <a:solidFill>
                  <a:schemeClr val="tx1"/>
                </a:solidFill>
                <a:effectLst/>
                <a:latin typeface="微软雅黑" panose="020B0503020204020204" charset="-122"/>
                <a:ea typeface="微软雅黑" panose="020B0503020204020204" charset="-122"/>
                <a:cs typeface="+mn-cs"/>
              </a:rPr>
              <a:t> Swish </a:t>
            </a:r>
            <a:r>
              <a:rPr lang="zh-CN" altLang="en-US" sz="1600" kern="1200" dirty="0">
                <a:solidFill>
                  <a:schemeClr val="tx1"/>
                </a:solidFill>
                <a:effectLst/>
                <a:latin typeface="微软雅黑" panose="020B0503020204020204" charset="-122"/>
                <a:ea typeface="微软雅黑" panose="020B0503020204020204" charset="-122"/>
                <a:cs typeface="+mn-cs"/>
              </a:rPr>
              <a:t>函数作为先前提出的损失函数（包括</a:t>
            </a:r>
            <a:r>
              <a:rPr lang="en-US" altLang="zh-CN" sz="1600" kern="1200" dirty="0">
                <a:solidFill>
                  <a:schemeClr val="tx1"/>
                </a:solidFill>
                <a:effectLst/>
                <a:latin typeface="微软雅黑" panose="020B0503020204020204" charset="-122"/>
                <a:ea typeface="微软雅黑" panose="020B0503020204020204" charset="-122"/>
                <a:cs typeface="+mn-cs"/>
              </a:rPr>
              <a:t> Hinton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Symba</a:t>
            </a:r>
            <a:r>
              <a:rPr lang="zh-CN" altLang="en-US" sz="1600" kern="1200" dirty="0">
                <a:solidFill>
                  <a:schemeClr val="tx1"/>
                </a:solidFill>
                <a:effectLst/>
                <a:latin typeface="微软雅黑" panose="020B0503020204020204" charset="-122"/>
                <a:ea typeface="微软雅黑" panose="020B0503020204020204" charset="-122"/>
                <a:cs typeface="+mn-cs"/>
              </a:rPr>
              <a:t>）的替代方案。</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我们使用</a:t>
            </a:r>
            <a:r>
              <a:rPr lang="en-US" altLang="zh-CN" sz="1600" kern="1200" dirty="0">
                <a:solidFill>
                  <a:schemeClr val="tx1"/>
                </a:solidFill>
                <a:effectLst/>
                <a:latin typeface="微软雅黑" panose="020B0503020204020204" charset="-122"/>
                <a:ea typeface="微软雅黑" panose="020B0503020204020204" charset="-122"/>
                <a:cs typeface="+mn-cs"/>
              </a:rPr>
              <a:t> Swish </a:t>
            </a:r>
            <a:r>
              <a:rPr lang="zh-CN" altLang="en-US" sz="1600" kern="1200" dirty="0">
                <a:solidFill>
                  <a:schemeClr val="tx1"/>
                </a:solidFill>
                <a:effectLst/>
                <a:latin typeface="微软雅黑" panose="020B0503020204020204" charset="-122"/>
                <a:ea typeface="微软雅黑" panose="020B0503020204020204" charset="-122"/>
                <a:cs typeface="+mn-cs"/>
              </a:rPr>
              <a:t>函数作为客户端训练模型的损失函数。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en-US" altLang="zh-CN" sz="1600" kern="1200" dirty="0">
                <a:solidFill>
                  <a:schemeClr val="tx1"/>
                </a:solidFill>
                <a:effectLst/>
                <a:latin typeface="微软雅黑" panose="020B0503020204020204" charset="-122"/>
                <a:ea typeface="微软雅黑" panose="020B0503020204020204" charset="-122"/>
                <a:cs typeface="+mn-cs"/>
              </a:rPr>
              <a:t>Swish </a:t>
            </a:r>
            <a:r>
              <a:rPr lang="zh-CN" altLang="en-US" sz="1600" kern="1200" dirty="0">
                <a:solidFill>
                  <a:schemeClr val="tx1"/>
                </a:solidFill>
                <a:effectLst/>
                <a:latin typeface="微软雅黑" panose="020B0503020204020204" charset="-122"/>
                <a:ea typeface="微软雅黑" panose="020B0503020204020204" charset="-122"/>
                <a:cs typeface="+mn-cs"/>
              </a:rPr>
              <a:t>函数是平滑且处处可微的，这对于使用梯度下降等技术训练神经网络至关重要。平滑性确保输入的微小变化只会导致输出的微小变化，从而更容易优化网络参数。</a:t>
            </a:r>
            <a:r>
              <a:rPr lang="en-US" altLang="zh-CN" sz="1600" kern="1200" dirty="0">
                <a:solidFill>
                  <a:schemeClr val="tx1"/>
                </a:solidFill>
                <a:effectLst/>
                <a:latin typeface="微软雅黑" panose="020B0503020204020204" charset="-122"/>
                <a:ea typeface="微软雅黑" panose="020B0503020204020204" charset="-122"/>
                <a:cs typeface="+mn-cs"/>
              </a:rPr>
              <a:t>Swish </a:t>
            </a:r>
            <a:r>
              <a:rPr lang="zh-CN" altLang="en-US" sz="1600" kern="1200" dirty="0">
                <a:solidFill>
                  <a:schemeClr val="tx1"/>
                </a:solidFill>
                <a:effectLst/>
                <a:latin typeface="微软雅黑" panose="020B0503020204020204" charset="-122"/>
                <a:ea typeface="微软雅黑" panose="020B0503020204020204" charset="-122"/>
                <a:cs typeface="+mn-cs"/>
              </a:rPr>
              <a:t>损失函数定义如下：</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a:t>
            </a:r>
            <a:r>
              <a:rPr lang="en-US" altLang="zh-CN" sz="1600" kern="1200" dirty="0">
                <a:solidFill>
                  <a:schemeClr val="tx1"/>
                </a:solidFill>
                <a:effectLst/>
                <a:latin typeface="微软雅黑" panose="020B0503020204020204" charset="-122"/>
                <a:ea typeface="微软雅黑" panose="020B0503020204020204" charset="-122"/>
                <a:cs typeface="+mn-cs"/>
              </a:rPr>
              <a:t> MNIST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Fashion-MNIST </a:t>
            </a:r>
            <a:r>
              <a:rPr lang="zh-CN" altLang="en-US" sz="1600" kern="1200" dirty="0">
                <a:solidFill>
                  <a:schemeClr val="tx1"/>
                </a:solidFill>
                <a:effectLst/>
                <a:latin typeface="微软雅黑" panose="020B0503020204020204" charset="-122"/>
                <a:ea typeface="微软雅黑" panose="020B0503020204020204" charset="-122"/>
                <a:cs typeface="+mn-cs"/>
              </a:rPr>
              <a:t>上，</a:t>
            </a:r>
            <a:r>
              <a:rPr lang="en-US" altLang="zh-CN" sz="1600" kern="1200" dirty="0">
                <a:solidFill>
                  <a:schemeClr val="tx1"/>
                </a:solidFill>
                <a:effectLst/>
                <a:latin typeface="微软雅黑" panose="020B0503020204020204" charset="-122"/>
                <a:ea typeface="微软雅黑" panose="020B0503020204020204" charset="-122"/>
                <a:cs typeface="+mn-cs"/>
              </a:rPr>
              <a:t>Fed-FF</a:t>
            </a:r>
            <a:r>
              <a:rPr lang="zh-CN" altLang="en-US" sz="1600" kern="1200" dirty="0">
                <a:solidFill>
                  <a:schemeClr val="tx1"/>
                </a:solidFill>
                <a:effectLst/>
                <a:latin typeface="微软雅黑" panose="020B0503020204020204" charset="-122"/>
                <a:ea typeface="微软雅黑" panose="020B0503020204020204" charset="-122"/>
                <a:cs typeface="+mn-cs"/>
              </a:rPr>
              <a:t>（使用</a:t>
            </a:r>
            <a:r>
              <a:rPr lang="en-US" altLang="zh-CN" sz="1600" kern="1200" dirty="0">
                <a:solidFill>
                  <a:schemeClr val="tx1"/>
                </a:solidFill>
                <a:effectLst/>
                <a:latin typeface="微软雅黑" panose="020B0503020204020204" charset="-122"/>
                <a:ea typeface="微软雅黑" panose="020B0503020204020204" charset="-122"/>
                <a:cs typeface="+mn-cs"/>
              </a:rPr>
              <a:t> Swish </a:t>
            </a:r>
            <a:r>
              <a:rPr lang="zh-CN" altLang="en-US" sz="1600" kern="1200" dirty="0">
                <a:solidFill>
                  <a:schemeClr val="tx1"/>
                </a:solidFill>
                <a:effectLst/>
                <a:latin typeface="微软雅黑" panose="020B0503020204020204" charset="-122"/>
                <a:ea typeface="微软雅黑" panose="020B0503020204020204" charset="-122"/>
                <a:cs typeface="+mn-cs"/>
              </a:rPr>
              <a:t>损失）的准确率甚至优于传统的</a:t>
            </a:r>
            <a:r>
              <a:rPr lang="en-US" altLang="zh-CN" sz="1600" kern="1200" dirty="0">
                <a:solidFill>
                  <a:schemeClr val="tx1"/>
                </a:solidFill>
                <a:effectLst/>
                <a:latin typeface="微软雅黑" panose="020B0503020204020204" charset="-122"/>
                <a:ea typeface="微软雅黑" panose="020B0503020204020204" charset="-122"/>
                <a:cs typeface="+mn-cs"/>
              </a:rPr>
              <a:t> FedAvg (BP)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本文将该方法与采用反向传播（</a:t>
            </a:r>
            <a:r>
              <a:rPr lang="en-US" altLang="zh-CN" sz="1600" kern="1200" dirty="0">
                <a:solidFill>
                  <a:schemeClr val="tx1"/>
                </a:solidFill>
                <a:effectLst/>
                <a:latin typeface="微软雅黑" panose="020B0503020204020204" charset="-122"/>
                <a:ea typeface="微软雅黑" panose="020B0503020204020204" charset="-122"/>
                <a:cs typeface="+mn-cs"/>
              </a:rPr>
              <a:t>BP</a:t>
            </a:r>
            <a:r>
              <a:rPr lang="zh-CN" altLang="en-US" sz="1600" kern="1200" dirty="0">
                <a:solidFill>
                  <a:schemeClr val="tx1"/>
                </a:solidFill>
                <a:effectLst/>
                <a:latin typeface="微软雅黑" panose="020B0503020204020204" charset="-122"/>
                <a:ea typeface="微软雅黑" panose="020B0503020204020204" charset="-122"/>
                <a:cs typeface="+mn-cs"/>
              </a:rPr>
              <a:t>）的</a:t>
            </a:r>
            <a:r>
              <a:rPr lang="en-US" altLang="zh-CN" sz="1600" kern="1200" dirty="0">
                <a:solidFill>
                  <a:schemeClr val="tx1"/>
                </a:solidFill>
                <a:effectLst/>
                <a:latin typeface="微软雅黑" panose="020B0503020204020204" charset="-122"/>
                <a:ea typeface="微软雅黑" panose="020B0503020204020204" charset="-122"/>
                <a:cs typeface="+mn-cs"/>
              </a:rPr>
              <a:t> FedAvg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FedFwd </a:t>
            </a:r>
            <a:r>
              <a:rPr lang="zh-CN" altLang="en-US" sz="1600" kern="1200" dirty="0">
                <a:solidFill>
                  <a:schemeClr val="tx1"/>
                </a:solidFill>
                <a:effectLst/>
                <a:latin typeface="微软雅黑" panose="020B0503020204020204" charset="-122"/>
                <a:ea typeface="微软雅黑" panose="020B0503020204020204" charset="-122"/>
                <a:cs typeface="+mn-cs"/>
              </a:rPr>
              <a:t>以及集中式联邦学习（</a:t>
            </a:r>
            <a:r>
              <a:rPr lang="en-US" altLang="zh-CN" sz="1600" kern="1200" dirty="0">
                <a:solidFill>
                  <a:schemeClr val="tx1"/>
                </a:solidFill>
                <a:effectLst/>
                <a:latin typeface="微软雅黑" panose="020B0503020204020204" charset="-122"/>
                <a:ea typeface="微软雅黑" panose="020B0503020204020204" charset="-122"/>
                <a:cs typeface="+mn-cs"/>
              </a:rPr>
              <a:t>FF</a:t>
            </a:r>
            <a:r>
              <a:rPr lang="zh-CN" altLang="en-US" sz="1600" kern="1200" dirty="0">
                <a:solidFill>
                  <a:schemeClr val="tx1"/>
                </a:solidFill>
                <a:effectLst/>
                <a:latin typeface="微软雅黑" panose="020B0503020204020204" charset="-122"/>
                <a:ea typeface="微软雅黑" panose="020B0503020204020204" charset="-122"/>
                <a:cs typeface="+mn-cs"/>
              </a:rPr>
              <a:t>）算法进行了比较。在</a:t>
            </a:r>
            <a:r>
              <a:rPr lang="en-US" altLang="zh-CN" sz="1600" kern="1200" dirty="0">
                <a:solidFill>
                  <a:schemeClr val="tx1"/>
                </a:solidFill>
                <a:effectLst/>
                <a:latin typeface="微软雅黑" panose="020B0503020204020204" charset="-122"/>
                <a:ea typeface="微软雅黑" panose="020B0503020204020204" charset="-122"/>
                <a:cs typeface="+mn-cs"/>
              </a:rPr>
              <a:t> MNIST </a:t>
            </a:r>
            <a:r>
              <a:rPr lang="zh-CN" altLang="en-US" sz="1600" kern="1200" dirty="0">
                <a:solidFill>
                  <a:schemeClr val="tx1"/>
                </a:solidFill>
                <a:effectLst/>
                <a:latin typeface="微软雅黑" panose="020B0503020204020204" charset="-122"/>
                <a:ea typeface="微软雅黑" panose="020B0503020204020204" charset="-122"/>
                <a:cs typeface="+mn-cs"/>
              </a:rPr>
              <a:t>数据集上的实验结果表明，当网络层数为</a:t>
            </a:r>
            <a:r>
              <a:rPr lang="en-US" altLang="zh-CN" sz="1600" kern="1200" dirty="0">
                <a:solidFill>
                  <a:schemeClr val="tx1"/>
                </a:solidFill>
                <a:effectLst/>
                <a:latin typeface="微软雅黑" panose="020B0503020204020204" charset="-122"/>
                <a:ea typeface="微软雅黑" panose="020B0503020204020204" charset="-122"/>
                <a:cs typeface="+mn-cs"/>
              </a:rPr>
              <a:t> 3 </a:t>
            </a:r>
            <a:r>
              <a:rPr lang="zh-CN" altLang="en-US" sz="1600" kern="1200" dirty="0">
                <a:solidFill>
                  <a:schemeClr val="tx1"/>
                </a:solidFill>
                <a:effectLst/>
                <a:latin typeface="微软雅黑" panose="020B0503020204020204" charset="-122"/>
                <a:ea typeface="微软雅黑" panose="020B0503020204020204" charset="-122"/>
                <a:cs typeface="+mn-cs"/>
              </a:rPr>
              <a:t>层且目标函数为</a:t>
            </a:r>
            <a:r>
              <a:rPr lang="en-US" altLang="zh-CN" sz="1600" kern="1200" dirty="0">
                <a:solidFill>
                  <a:schemeClr val="tx1"/>
                </a:solidFill>
                <a:effectLst/>
                <a:latin typeface="微软雅黑" panose="020B0503020204020204" charset="-122"/>
                <a:ea typeface="微软雅黑" panose="020B0503020204020204" charset="-122"/>
                <a:cs typeface="+mn-cs"/>
              </a:rPr>
              <a:t> Swish </a:t>
            </a:r>
            <a:r>
              <a:rPr lang="zh-CN" altLang="en-US" sz="1600" kern="1200" dirty="0">
                <a:solidFill>
                  <a:schemeClr val="tx1"/>
                </a:solidFill>
                <a:effectLst/>
                <a:latin typeface="微软雅黑" panose="020B0503020204020204" charset="-122"/>
                <a:ea typeface="微软雅黑" panose="020B0503020204020204" charset="-122"/>
                <a:cs typeface="+mn-cs"/>
              </a:rPr>
              <a:t>损失函数时，性能最佳。</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在独立同分布（</a:t>
            </a:r>
            <a:r>
              <a:rPr lang="en-US" altLang="zh-CN" sz="1600" kern="1200" dirty="0">
                <a:solidFill>
                  <a:schemeClr val="tx1"/>
                </a:solidFill>
                <a:effectLst/>
                <a:latin typeface="微软雅黑" panose="020B0503020204020204" charset="-122"/>
                <a:ea typeface="微软雅黑" panose="020B0503020204020204" charset="-122"/>
                <a:cs typeface="+mn-cs"/>
              </a:rPr>
              <a:t>IID</a:t>
            </a:r>
            <a:r>
              <a:rPr lang="zh-CN" altLang="en-US" sz="1600" kern="1200" dirty="0">
                <a:solidFill>
                  <a:schemeClr val="tx1"/>
                </a:solidFill>
                <a:effectLst/>
                <a:latin typeface="微软雅黑" panose="020B0503020204020204" charset="-122"/>
                <a:ea typeface="微软雅黑" panose="020B0503020204020204" charset="-122"/>
                <a:cs typeface="+mn-cs"/>
              </a:rPr>
              <a:t>）的情况下，采用</a:t>
            </a:r>
            <a:r>
              <a:rPr lang="en-US" altLang="zh-CN" sz="1600" kern="1200" dirty="0">
                <a:solidFill>
                  <a:schemeClr val="tx1"/>
                </a:solidFill>
                <a:effectLst/>
                <a:latin typeface="微软雅黑" panose="020B0503020204020204" charset="-122"/>
                <a:ea typeface="微软雅黑" panose="020B0503020204020204" charset="-122"/>
                <a:cs typeface="+mn-cs"/>
              </a:rPr>
              <a:t> Swish </a:t>
            </a:r>
            <a:r>
              <a:rPr lang="zh-CN" altLang="en-US" sz="1600" kern="1200" dirty="0">
                <a:solidFill>
                  <a:schemeClr val="tx1"/>
                </a:solidFill>
                <a:effectLst/>
                <a:latin typeface="微软雅黑" panose="020B0503020204020204" charset="-122"/>
                <a:ea typeface="微软雅黑" panose="020B0503020204020204" charset="-122"/>
                <a:cs typeface="+mn-cs"/>
              </a:rPr>
              <a:t>损失函数的</a:t>
            </a:r>
            <a:r>
              <a:rPr lang="en-US" altLang="zh-CN" sz="1600" kern="1200" dirty="0">
                <a:solidFill>
                  <a:schemeClr val="tx1"/>
                </a:solidFill>
                <a:effectLst/>
                <a:latin typeface="微软雅黑" panose="020B0503020204020204" charset="-122"/>
                <a:ea typeface="微软雅黑" panose="020B0503020204020204" charset="-122"/>
                <a:cs typeface="+mn-cs"/>
              </a:rPr>
              <a:t> Fed_x0002_FF </a:t>
            </a:r>
            <a:r>
              <a:rPr lang="zh-CN" altLang="en-US" sz="1600" kern="1200" dirty="0">
                <a:solidFill>
                  <a:schemeClr val="tx1"/>
                </a:solidFill>
                <a:effectLst/>
                <a:latin typeface="微软雅黑" panose="020B0503020204020204" charset="-122"/>
                <a:ea typeface="微软雅黑" panose="020B0503020204020204" charset="-122"/>
                <a:cs typeface="+mn-cs"/>
              </a:rPr>
              <a:t>在测试数据上的准确率达到</a:t>
            </a:r>
            <a:r>
              <a:rPr lang="en-US" altLang="zh-CN" sz="1600" kern="1200" dirty="0">
                <a:solidFill>
                  <a:schemeClr val="tx1"/>
                </a:solidFill>
                <a:effectLst/>
                <a:latin typeface="微软雅黑" panose="020B0503020204020204" charset="-122"/>
                <a:ea typeface="微软雅黑" panose="020B0503020204020204" charset="-122"/>
                <a:cs typeface="+mn-cs"/>
              </a:rPr>
              <a:t> 98.80%</a:t>
            </a:r>
            <a:r>
              <a:rPr lang="zh-CN" altLang="en-US" sz="1600" kern="1200" dirty="0">
                <a:solidFill>
                  <a:schemeClr val="tx1"/>
                </a:solidFill>
                <a:effectLst/>
                <a:latin typeface="微软雅黑" panose="020B0503020204020204" charset="-122"/>
                <a:ea typeface="微软雅黑" panose="020B0503020204020204" charset="-122"/>
                <a:cs typeface="+mn-cs"/>
              </a:rPr>
              <a:t>，甚至优于</a:t>
            </a:r>
            <a:r>
              <a:rPr lang="en-US" altLang="zh-CN" sz="1600" kern="1200" dirty="0">
                <a:solidFill>
                  <a:schemeClr val="tx1"/>
                </a:solidFill>
                <a:effectLst/>
                <a:latin typeface="微软雅黑" panose="020B0503020204020204" charset="-122"/>
                <a:ea typeface="微软雅黑" panose="020B0503020204020204" charset="-122"/>
                <a:cs typeface="+mn-cs"/>
              </a:rPr>
              <a:t> FedAvg </a:t>
            </a:r>
            <a:r>
              <a:rPr lang="zh-CN" altLang="en-US" sz="1600" kern="1200" dirty="0">
                <a:solidFill>
                  <a:schemeClr val="tx1"/>
                </a:solidFill>
                <a:effectLst/>
                <a:latin typeface="微软雅黑" panose="020B0503020204020204" charset="-122"/>
                <a:ea typeface="微软雅黑" panose="020B0503020204020204" charset="-122"/>
                <a:cs typeface="+mn-cs"/>
              </a:rPr>
              <a:t>的</a:t>
            </a:r>
            <a:r>
              <a:rPr lang="en-US" altLang="zh-CN" sz="1600" kern="1200" dirty="0">
                <a:solidFill>
                  <a:schemeClr val="tx1"/>
                </a:solidFill>
                <a:effectLst/>
                <a:latin typeface="微软雅黑" panose="020B0503020204020204" charset="-122"/>
                <a:ea typeface="微软雅黑" panose="020B0503020204020204" charset="-122"/>
                <a:cs typeface="+mn-cs"/>
              </a:rPr>
              <a:t> 98.25%</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在客户端数据分布为非独立同分布（</a:t>
            </a:r>
            <a:r>
              <a:rPr lang="en-US" altLang="zh-CN" sz="1600" kern="1200" dirty="0">
                <a:solidFill>
                  <a:schemeClr val="tx1"/>
                </a:solidFill>
                <a:effectLst/>
                <a:latin typeface="微软雅黑" panose="020B0503020204020204" charset="-122"/>
                <a:ea typeface="微软雅黑" panose="020B0503020204020204" charset="-122"/>
                <a:cs typeface="+mn-cs"/>
              </a:rPr>
              <a:t>Non-IID</a:t>
            </a:r>
            <a:r>
              <a:rPr lang="zh-CN" altLang="en-US" sz="1600" kern="1200" dirty="0">
                <a:solidFill>
                  <a:schemeClr val="tx1"/>
                </a:solidFill>
                <a:effectLst/>
                <a:latin typeface="微软雅黑" panose="020B0503020204020204" charset="-122"/>
                <a:ea typeface="微软雅黑" panose="020B0503020204020204" charset="-122"/>
                <a:cs typeface="+mn-cs"/>
              </a:rPr>
              <a:t>）的情况下，采用</a:t>
            </a:r>
            <a:r>
              <a:rPr lang="en-US" altLang="zh-CN" sz="1600" kern="1200" dirty="0">
                <a:solidFill>
                  <a:schemeClr val="tx1"/>
                </a:solidFill>
                <a:effectLst/>
                <a:latin typeface="微软雅黑" panose="020B0503020204020204" charset="-122"/>
                <a:ea typeface="微软雅黑" panose="020B0503020204020204" charset="-122"/>
                <a:cs typeface="+mn-cs"/>
              </a:rPr>
              <a:t> Swish </a:t>
            </a:r>
            <a:r>
              <a:rPr lang="zh-CN" altLang="en-US" sz="1600" kern="1200" dirty="0">
                <a:solidFill>
                  <a:schemeClr val="tx1"/>
                </a:solidFill>
                <a:effectLst/>
                <a:latin typeface="微软雅黑" panose="020B0503020204020204" charset="-122"/>
                <a:ea typeface="微软雅黑" panose="020B0503020204020204" charset="-122"/>
                <a:cs typeface="+mn-cs"/>
              </a:rPr>
              <a:t>损失函数的</a:t>
            </a:r>
            <a:r>
              <a:rPr lang="en-US" altLang="zh-CN" sz="1600" kern="1200" dirty="0">
                <a:solidFill>
                  <a:schemeClr val="tx1"/>
                </a:solidFill>
                <a:effectLst/>
                <a:latin typeface="微软雅黑" panose="020B0503020204020204" charset="-122"/>
                <a:ea typeface="微软雅黑" panose="020B0503020204020204" charset="-122"/>
                <a:cs typeface="+mn-cs"/>
              </a:rPr>
              <a:t> Fed_x0002_FF </a:t>
            </a:r>
            <a:r>
              <a:rPr lang="zh-CN" altLang="en-US" sz="1600" kern="1200" dirty="0">
                <a:solidFill>
                  <a:schemeClr val="tx1"/>
                </a:solidFill>
                <a:effectLst/>
                <a:latin typeface="微软雅黑" panose="020B0503020204020204" charset="-122"/>
                <a:ea typeface="微软雅黑" panose="020B0503020204020204" charset="-122"/>
                <a:cs typeface="+mn-cs"/>
              </a:rPr>
              <a:t>再次取得最佳结果，准确率达到</a:t>
            </a:r>
            <a:r>
              <a:rPr lang="en-US" altLang="zh-CN" sz="1600" kern="1200" dirty="0">
                <a:solidFill>
                  <a:schemeClr val="tx1"/>
                </a:solidFill>
                <a:effectLst/>
                <a:latin typeface="微软雅黑" panose="020B0503020204020204" charset="-122"/>
                <a:ea typeface="微软雅黑" panose="020B0503020204020204" charset="-122"/>
                <a:cs typeface="+mn-cs"/>
              </a:rPr>
              <a:t> 98.56%</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采用</a:t>
            </a:r>
            <a:r>
              <a:rPr lang="en-US" altLang="zh-CN" sz="1600" kern="1200" dirty="0">
                <a:solidFill>
                  <a:schemeClr val="tx1"/>
                </a:solidFill>
                <a:effectLst/>
                <a:latin typeface="微软雅黑" panose="020B0503020204020204" charset="-122"/>
                <a:ea typeface="微软雅黑" panose="020B0503020204020204" charset="-122"/>
                <a:cs typeface="+mn-cs"/>
              </a:rPr>
              <a:t> Hinton </a:t>
            </a:r>
            <a:r>
              <a:rPr lang="zh-CN" altLang="en-US" sz="1600" kern="1200" dirty="0">
                <a:solidFill>
                  <a:schemeClr val="tx1"/>
                </a:solidFill>
                <a:effectLst/>
                <a:latin typeface="微软雅黑" panose="020B0503020204020204" charset="-122"/>
                <a:ea typeface="微软雅黑" panose="020B0503020204020204" charset="-122"/>
                <a:cs typeface="+mn-cs"/>
              </a:rPr>
              <a:t>损失函数的</a:t>
            </a:r>
            <a:r>
              <a:rPr lang="en-US" altLang="zh-CN" sz="1600" kern="1200" dirty="0">
                <a:solidFill>
                  <a:schemeClr val="tx1"/>
                </a:solidFill>
                <a:effectLst/>
                <a:latin typeface="微软雅黑" panose="020B0503020204020204" charset="-122"/>
                <a:ea typeface="微软雅黑" panose="020B0503020204020204" charset="-122"/>
                <a:cs typeface="+mn-cs"/>
              </a:rPr>
              <a:t> FedFwd </a:t>
            </a:r>
            <a:r>
              <a:rPr lang="zh-CN" altLang="en-US" sz="1600" kern="1200" dirty="0">
                <a:solidFill>
                  <a:schemeClr val="tx1"/>
                </a:solidFill>
                <a:effectLst/>
                <a:latin typeface="微软雅黑" panose="020B0503020204020204" charset="-122"/>
                <a:ea typeface="微软雅黑" panose="020B0503020204020204" charset="-122"/>
                <a:cs typeface="+mn-cs"/>
              </a:rPr>
              <a:t>在</a:t>
            </a:r>
            <a:r>
              <a:rPr lang="en-US" altLang="zh-CN" sz="1600" kern="1200" dirty="0">
                <a:solidFill>
                  <a:schemeClr val="tx1"/>
                </a:solidFill>
                <a:effectLst/>
                <a:latin typeface="微软雅黑" panose="020B0503020204020204" charset="-122"/>
                <a:ea typeface="微软雅黑" panose="020B0503020204020204" charset="-122"/>
                <a:cs typeface="+mn-cs"/>
              </a:rPr>
              <a:t> 2 </a:t>
            </a:r>
            <a:r>
              <a:rPr lang="zh-CN" altLang="en-US" sz="1600" kern="1200" dirty="0">
                <a:solidFill>
                  <a:schemeClr val="tx1"/>
                </a:solidFill>
                <a:effectLst/>
                <a:latin typeface="微软雅黑" panose="020B0503020204020204" charset="-122"/>
                <a:ea typeface="微软雅黑" panose="020B0503020204020204" charset="-122"/>
                <a:cs typeface="+mn-cs"/>
              </a:rPr>
              <a:t>层和</a:t>
            </a:r>
            <a:r>
              <a:rPr lang="en-US" altLang="zh-CN" sz="1600" kern="1200" dirty="0">
                <a:solidFill>
                  <a:schemeClr val="tx1"/>
                </a:solidFill>
                <a:effectLst/>
                <a:latin typeface="微软雅黑" panose="020B0503020204020204" charset="-122"/>
                <a:ea typeface="微软雅黑" panose="020B0503020204020204" charset="-122"/>
                <a:cs typeface="+mn-cs"/>
              </a:rPr>
              <a:t> 3 </a:t>
            </a:r>
            <a:r>
              <a:rPr lang="zh-CN" altLang="en-US" sz="1600" kern="1200" dirty="0">
                <a:solidFill>
                  <a:schemeClr val="tx1"/>
                </a:solidFill>
                <a:effectLst/>
                <a:latin typeface="微软雅黑" panose="020B0503020204020204" charset="-122"/>
                <a:ea typeface="微软雅黑" panose="020B0503020204020204" charset="-122"/>
                <a:cs typeface="+mn-cs"/>
              </a:rPr>
              <a:t>层架构下的性能均明显逊于其他方法。即使在最佳条件下，</a:t>
            </a:r>
            <a:r>
              <a:rPr lang="en-US" altLang="zh-CN" sz="1600" kern="1200" dirty="0">
                <a:solidFill>
                  <a:schemeClr val="tx1"/>
                </a:solidFill>
                <a:effectLst/>
                <a:latin typeface="微软雅黑" panose="020B0503020204020204" charset="-122"/>
                <a:ea typeface="微软雅黑" panose="020B0503020204020204" charset="-122"/>
                <a:cs typeface="+mn-cs"/>
              </a:rPr>
              <a:t>FedFwd </a:t>
            </a:r>
            <a:r>
              <a:rPr lang="zh-CN" altLang="en-US" sz="1600" kern="1200" dirty="0">
                <a:solidFill>
                  <a:schemeClr val="tx1"/>
                </a:solidFill>
                <a:effectLst/>
                <a:latin typeface="微软雅黑" panose="020B0503020204020204" charset="-122"/>
                <a:ea typeface="微软雅黑" panose="020B0503020204020204" charset="-122"/>
                <a:cs typeface="+mn-cs"/>
              </a:rPr>
              <a:t>的准确率也仅为</a:t>
            </a:r>
            <a:r>
              <a:rPr lang="en-US" altLang="zh-CN" sz="1600" kern="1200" dirty="0">
                <a:solidFill>
                  <a:schemeClr val="tx1"/>
                </a:solidFill>
                <a:effectLst/>
                <a:latin typeface="微软雅黑" panose="020B0503020204020204" charset="-122"/>
                <a:ea typeface="微软雅黑" panose="020B0503020204020204" charset="-122"/>
                <a:cs typeface="+mn-cs"/>
              </a:rPr>
              <a:t> 96.78%</a:t>
            </a:r>
            <a:r>
              <a:rPr lang="zh-CN" altLang="en-US" sz="1600" kern="1200" dirty="0">
                <a:solidFill>
                  <a:schemeClr val="tx1"/>
                </a:solidFill>
                <a:effectLst/>
                <a:latin typeface="微软雅黑" panose="020B0503020204020204" charset="-122"/>
                <a:ea typeface="微软雅黑" panose="020B0503020204020204" charset="-122"/>
                <a:cs typeface="+mn-cs"/>
              </a:rPr>
              <a:t>，与</a:t>
            </a:r>
            <a:r>
              <a:rPr lang="en-US" altLang="zh-CN" sz="1600" kern="1200" dirty="0">
                <a:solidFill>
                  <a:schemeClr val="tx1"/>
                </a:solidFill>
                <a:effectLst/>
                <a:latin typeface="微软雅黑" panose="020B0503020204020204" charset="-122"/>
                <a:ea typeface="微软雅黑" panose="020B0503020204020204" charset="-122"/>
                <a:cs typeface="+mn-cs"/>
              </a:rPr>
              <a:t> MNIST </a:t>
            </a:r>
            <a:r>
              <a:rPr lang="zh-CN" altLang="en-US" sz="1600" kern="1200" dirty="0">
                <a:solidFill>
                  <a:schemeClr val="tx1"/>
                </a:solidFill>
                <a:effectLst/>
                <a:latin typeface="微软雅黑" panose="020B0503020204020204" charset="-122"/>
                <a:ea typeface="微软雅黑" panose="020B0503020204020204" charset="-122"/>
                <a:cs typeface="+mn-cs"/>
              </a:rPr>
              <a:t>数据集上的最佳性能相差</a:t>
            </a:r>
            <a:r>
              <a:rPr lang="en-US" altLang="zh-CN" sz="1600" kern="1200" dirty="0">
                <a:solidFill>
                  <a:schemeClr val="tx1"/>
                </a:solidFill>
                <a:effectLst/>
                <a:latin typeface="微软雅黑" panose="020B0503020204020204" charset="-122"/>
                <a:ea typeface="微软雅黑" panose="020B0503020204020204" charset="-122"/>
                <a:cs typeface="+mn-cs"/>
              </a:rPr>
              <a:t> 2.02%</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RAM </a:t>
            </a:r>
            <a:r>
              <a:rPr lang="zh-CN" altLang="en-US" sz="1600" kern="1200" dirty="0">
                <a:solidFill>
                  <a:schemeClr val="tx1"/>
                </a:solidFill>
                <a:effectLst/>
                <a:latin typeface="微软雅黑" panose="020B0503020204020204" charset="-122"/>
                <a:ea typeface="微软雅黑" panose="020B0503020204020204" charset="-122"/>
                <a:cs typeface="+mn-cs"/>
              </a:rPr>
              <a:t>使用量：</a:t>
            </a:r>
            <a:r>
              <a:rPr lang="en-US" altLang="zh-CN" sz="1600" kern="1200" dirty="0">
                <a:solidFill>
                  <a:schemeClr val="tx1"/>
                </a:solidFill>
                <a:effectLst/>
                <a:latin typeface="微软雅黑" panose="020B0503020204020204" charset="-122"/>
                <a:ea typeface="微软雅黑" panose="020B0503020204020204" charset="-122"/>
                <a:cs typeface="+mn-cs"/>
              </a:rPr>
              <a:t>FF </a:t>
            </a:r>
            <a:r>
              <a:rPr lang="zh-CN" altLang="en-US" sz="1600" kern="1200" dirty="0">
                <a:solidFill>
                  <a:schemeClr val="tx1"/>
                </a:solidFill>
                <a:effectLst/>
                <a:latin typeface="微软雅黑" panose="020B0503020204020204" charset="-122"/>
                <a:ea typeface="微软雅黑" panose="020B0503020204020204" charset="-122"/>
                <a:cs typeface="+mn-cs"/>
              </a:rPr>
              <a:t>算法的</a:t>
            </a:r>
            <a:r>
              <a:rPr lang="en-US" altLang="zh-CN" sz="1600" kern="1200" dirty="0">
                <a:solidFill>
                  <a:schemeClr val="tx1"/>
                </a:solidFill>
                <a:effectLst/>
                <a:latin typeface="微软雅黑" panose="020B0503020204020204" charset="-122"/>
                <a:ea typeface="微软雅黑" panose="020B0503020204020204" charset="-122"/>
                <a:cs typeface="+mn-cs"/>
              </a:rPr>
              <a:t> RAM </a:t>
            </a:r>
            <a:r>
              <a:rPr lang="zh-CN" altLang="en-US" sz="1600" kern="1200" dirty="0">
                <a:solidFill>
                  <a:schemeClr val="tx1"/>
                </a:solidFill>
                <a:effectLst/>
                <a:latin typeface="微软雅黑" panose="020B0503020204020204" charset="-122"/>
                <a:ea typeface="微软雅黑" panose="020B0503020204020204" charset="-122"/>
                <a:cs typeface="+mn-cs"/>
              </a:rPr>
              <a:t>占用计算公式为</a:t>
            </a:r>
            <a:r>
              <a:rPr lang="en-US" altLang="zh-CN" sz="1600" kern="1200" dirty="0">
                <a:solidFill>
                  <a:schemeClr val="tx1"/>
                </a:solidFill>
                <a:effectLst/>
                <a:latin typeface="微软雅黑" panose="020B0503020204020204" charset="-122"/>
                <a:ea typeface="微软雅黑" panose="020B0503020204020204" charset="-122"/>
                <a:cs typeface="+mn-cs"/>
              </a:rPr>
              <a: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对比结论：由于</a:t>
            </a:r>
            <a:r>
              <a:rPr lang="en-US" altLang="zh-CN" sz="1600" kern="1200" dirty="0">
                <a:solidFill>
                  <a:schemeClr val="tx1"/>
                </a:solidFill>
                <a:effectLst/>
                <a:latin typeface="微软雅黑" panose="020B0503020204020204" charset="-122"/>
                <a:ea typeface="微软雅黑" panose="020B0503020204020204" charset="-122"/>
                <a:cs typeface="+mn-cs"/>
              </a:rPr>
              <a:t> FF </a:t>
            </a:r>
            <a:r>
              <a:rPr lang="zh-CN" altLang="en-US" sz="1600" kern="1200" dirty="0">
                <a:solidFill>
                  <a:schemeClr val="tx1"/>
                </a:solidFill>
                <a:effectLst/>
                <a:latin typeface="微软雅黑" panose="020B0503020204020204" charset="-122"/>
                <a:ea typeface="微软雅黑" panose="020B0503020204020204" charset="-122"/>
                <a:cs typeface="+mn-cs"/>
              </a:rPr>
              <a:t>的激活值存储需求远小于</a:t>
            </a:r>
            <a:r>
              <a:rPr lang="en-US" altLang="zh-CN" sz="1600" kern="1200" dirty="0">
                <a:solidFill>
                  <a:schemeClr val="tx1"/>
                </a:solidFill>
                <a:effectLst/>
                <a:latin typeface="微软雅黑" panose="020B0503020204020204" charset="-122"/>
                <a:ea typeface="微软雅黑" panose="020B0503020204020204" charset="-122"/>
                <a:cs typeface="+mn-cs"/>
              </a:rPr>
              <a:t> BP</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BP </a:t>
            </a:r>
            <a:r>
              <a:rPr lang="zh-CN" altLang="en-US" sz="1600" kern="1200" dirty="0">
                <a:solidFill>
                  <a:schemeClr val="tx1"/>
                </a:solidFill>
                <a:effectLst/>
                <a:latin typeface="微软雅黑" panose="020B0503020204020204" charset="-122"/>
                <a:ea typeface="微软雅黑" panose="020B0503020204020204" charset="-122"/>
                <a:cs typeface="+mn-cs"/>
              </a:rPr>
              <a:t>需要存储完整的激活链），这显著提高了边缘设备的内存效率</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在深度学习方法复杂度分析领域，评估和比较算法效率需要考虑三个关键指标：平均精度系数（</a:t>
            </a:r>
            <a:r>
              <a:rPr lang="en-US" altLang="zh-CN" sz="1600" kern="1200" dirty="0">
                <a:solidFill>
                  <a:schemeClr val="tx1"/>
                </a:solidFill>
                <a:effectLst/>
                <a:latin typeface="微软雅黑" panose="020B0503020204020204" charset="-122"/>
                <a:ea typeface="微软雅黑" panose="020B0503020204020204" charset="-122"/>
                <a:cs typeface="+mn-cs"/>
              </a:rPr>
              <a:t>MACC</a:t>
            </a:r>
            <a:r>
              <a:rPr lang="zh-CN" altLang="en-US" sz="1600" kern="1200" dirty="0">
                <a:solidFill>
                  <a:schemeClr val="tx1"/>
                </a:solidFill>
                <a:effectLst/>
                <a:latin typeface="微软雅黑" panose="020B0503020204020204" charset="-122"/>
                <a:ea typeface="微软雅黑" panose="020B0503020204020204" charset="-122"/>
                <a:cs typeface="+mn-cs"/>
              </a:rPr>
              <a:t>）、激活值和内存使用量</a:t>
            </a:r>
            <a:r>
              <a:rPr lang="en-US" altLang="zh-CN" sz="1600" kern="1200" dirty="0">
                <a:solidFill>
                  <a:schemeClr val="tx1"/>
                </a:solidFill>
                <a:effectLst/>
                <a:latin typeface="微软雅黑" panose="020B0503020204020204" charset="-122"/>
                <a:ea typeface="微软雅黑" panose="020B0503020204020204" charset="-122"/>
                <a:cs typeface="+mn-cs"/>
              </a:rPr>
              <a:t>[8]</a:t>
            </a:r>
            <a:r>
              <a:rPr lang="zh-CN" altLang="en-US" sz="1600" kern="1200" dirty="0">
                <a:solidFill>
                  <a:schemeClr val="tx1"/>
                </a:solidFill>
                <a:effectLst/>
                <a:latin typeface="微软雅黑" panose="020B0503020204020204" charset="-122"/>
                <a:ea typeface="微软雅黑" panose="020B0503020204020204" charset="-122"/>
                <a:cs typeface="+mn-cs"/>
              </a:rPr>
              <a:t>。对于</a:t>
            </a:r>
            <a:r>
              <a:rPr lang="en-US" altLang="zh-CN" sz="1600" kern="1200" dirty="0">
                <a:solidFill>
                  <a:schemeClr val="tx1"/>
                </a:solidFill>
                <a:effectLst/>
                <a:latin typeface="微软雅黑" panose="020B0503020204020204" charset="-122"/>
                <a:ea typeface="微软雅黑" panose="020B0503020204020204" charset="-122"/>
                <a:cs typeface="+mn-cs"/>
              </a:rPr>
              <a:t>MNIST</a:t>
            </a:r>
            <a:r>
              <a:rPr lang="zh-CN" altLang="en-US" sz="1600" kern="1200" dirty="0">
                <a:solidFill>
                  <a:schemeClr val="tx1"/>
                </a:solidFill>
                <a:effectLst/>
                <a:latin typeface="微软雅黑" panose="020B0503020204020204" charset="-122"/>
                <a:ea typeface="微软雅黑" panose="020B0503020204020204" charset="-122"/>
                <a:cs typeface="+mn-cs"/>
              </a:rPr>
              <a:t>数据集，我们假设模型包含三层，每层神经元的数量分别为</a:t>
            </a:r>
            <a:r>
              <a:rPr lang="en-US" altLang="zh-CN" sz="1600" kern="1200" dirty="0">
                <a:solidFill>
                  <a:schemeClr val="tx1"/>
                </a:solidFill>
                <a:effectLst/>
                <a:latin typeface="微软雅黑" panose="020B0503020204020204" charset="-122"/>
                <a:ea typeface="微软雅黑" panose="020B0503020204020204" charset="-122"/>
                <a:cs typeface="+mn-cs"/>
              </a:rPr>
              <a:t>784</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500</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500</a:t>
            </a:r>
            <a:r>
              <a:rPr lang="zh-CN" altLang="en-US" sz="1600" kern="1200" dirty="0">
                <a:solidFill>
                  <a:schemeClr val="tx1"/>
                </a:solidFill>
                <a:effectLst/>
                <a:latin typeface="微软雅黑" panose="020B0503020204020204" charset="-122"/>
                <a:ea typeface="微软雅黑" panose="020B0503020204020204" charset="-122"/>
                <a:cs typeface="+mn-cs"/>
              </a:rPr>
              <a:t>。参数数量计算如下：</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在前向传播和反向传播算法中，每个样本的激活值大小为：</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对于每个样本，前向传播算法和反向传播算法的内存使用量如下：</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实面（</a:t>
            </a:r>
            <a:r>
              <a:rPr lang="en-US" altLang="zh-CN" sz="1600" kern="1200" dirty="0">
                <a:solidFill>
                  <a:schemeClr val="tx1"/>
                </a:solidFill>
                <a:effectLst/>
                <a:latin typeface="微软雅黑" panose="020B0503020204020204" charset="-122"/>
                <a:ea typeface="微软雅黑" panose="020B0503020204020204" charset="-122"/>
                <a:cs typeface="+mn-cs"/>
              </a:rPr>
              <a:t>Solid</a:t>
            </a:r>
            <a:r>
              <a:rPr lang="zh-CN" altLang="en-US" sz="1600" kern="1200" dirty="0">
                <a:solidFill>
                  <a:schemeClr val="tx1"/>
                </a:solidFill>
                <a:effectLst/>
                <a:latin typeface="微软雅黑" panose="020B0503020204020204" charset="-122"/>
                <a:ea typeface="微软雅黑" panose="020B0503020204020204" charset="-122"/>
                <a:cs typeface="+mn-cs"/>
              </a:rPr>
              <a:t>）：代表标准算法</a:t>
            </a:r>
            <a:r>
              <a:rPr lang="en-US" altLang="zh-CN" sz="1600" kern="1200" dirty="0">
                <a:solidFill>
                  <a:schemeClr val="tx1"/>
                </a:solidFill>
                <a:effectLst/>
                <a:latin typeface="微软雅黑" panose="020B0503020204020204" charset="-122"/>
                <a:ea typeface="微软雅黑" panose="020B0503020204020204" charset="-122"/>
                <a:cs typeface="+mn-cs"/>
              </a:rPr>
              <a:t> FEDAVG </a:t>
            </a:r>
            <a:r>
              <a:rPr lang="zh-CN" altLang="en-US" sz="1600" kern="1200" dirty="0">
                <a:solidFill>
                  <a:schemeClr val="tx1"/>
                </a:solidFill>
                <a:effectLst/>
                <a:latin typeface="微软雅黑" panose="020B0503020204020204" charset="-122"/>
                <a:ea typeface="微软雅黑" panose="020B0503020204020204" charset="-122"/>
                <a:cs typeface="+mn-cs"/>
              </a:rPr>
              <a:t>的损失景观</a:t>
            </a:r>
            <a:r>
              <a:rPr lang="en-US" altLang="zh-CN" sz="1600" kern="1200" dirty="0">
                <a:solidFill>
                  <a:schemeClr val="tx1"/>
                </a:solidFill>
                <a:effectLst/>
                <a:latin typeface="微软雅黑" panose="020B0503020204020204" charset="-122"/>
                <a:ea typeface="微软雅黑" panose="020B0503020204020204" charset="-122"/>
                <a:cs typeface="+mn-cs"/>
              </a:rPr>
              <a:t> 3</a:t>
            </a:r>
            <a:r>
              <a:rPr lang="zh-CN" altLang="en-US" sz="1600" kern="1200" dirty="0">
                <a:solidFill>
                  <a:schemeClr val="tx1"/>
                </a:solidFill>
                <a:effectLst/>
                <a:latin typeface="微软雅黑" panose="020B0503020204020204" charset="-122"/>
                <a:ea typeface="微软雅黑" panose="020B0503020204020204" charset="-122"/>
                <a:cs typeface="+mn-cs"/>
              </a:rPr>
              <a:t>。网格面（</a:t>
            </a:r>
            <a:r>
              <a:rPr lang="en-US" altLang="zh-CN" sz="1600" kern="1200" dirty="0">
                <a:solidFill>
                  <a:schemeClr val="tx1"/>
                </a:solidFill>
                <a:effectLst/>
                <a:latin typeface="微软雅黑" panose="020B0503020204020204" charset="-122"/>
                <a:ea typeface="微软雅黑" panose="020B0503020204020204" charset="-122"/>
                <a:cs typeface="+mn-cs"/>
              </a:rPr>
              <a:t>Net</a:t>
            </a:r>
            <a:r>
              <a:rPr lang="zh-CN" altLang="en-US" sz="1600" kern="1200" dirty="0">
                <a:solidFill>
                  <a:schemeClr val="tx1"/>
                </a:solidFill>
                <a:effectLst/>
                <a:latin typeface="微软雅黑" panose="020B0503020204020204" charset="-122"/>
                <a:ea typeface="微软雅黑" panose="020B0503020204020204" charset="-122"/>
                <a:cs typeface="+mn-cs"/>
              </a:rPr>
              <a:t>）：代表使用局部</a:t>
            </a:r>
            <a:r>
              <a:rPr lang="en-US" altLang="zh-CN" sz="1600" kern="1200" dirty="0">
                <a:solidFill>
                  <a:schemeClr val="tx1"/>
                </a:solidFill>
                <a:effectLst/>
                <a:latin typeface="微软雅黑" panose="020B0503020204020204" charset="-122"/>
                <a:ea typeface="微软雅黑" panose="020B0503020204020204" charset="-122"/>
                <a:cs typeface="+mn-cs"/>
              </a:rPr>
              <a:t> SAM </a:t>
            </a:r>
            <a:r>
              <a:rPr lang="zh-CN" altLang="en-US" sz="1600" kern="1200" dirty="0">
                <a:solidFill>
                  <a:schemeClr val="tx1"/>
                </a:solidFill>
                <a:effectLst/>
                <a:latin typeface="微软雅黑" panose="020B0503020204020204" charset="-122"/>
                <a:ea typeface="微软雅黑" panose="020B0503020204020204" charset="-122"/>
                <a:cs typeface="+mn-cs"/>
              </a:rPr>
              <a:t>优化的</a:t>
            </a:r>
            <a:r>
              <a:rPr lang="en-US" altLang="zh-CN" sz="1600" kern="1200" dirty="0">
                <a:solidFill>
                  <a:schemeClr val="tx1"/>
                </a:solidFill>
                <a:effectLst/>
                <a:latin typeface="微软雅黑" panose="020B0503020204020204" charset="-122"/>
                <a:ea typeface="微软雅黑" panose="020B0503020204020204" charset="-122"/>
                <a:cs typeface="+mn-cs"/>
              </a:rPr>
              <a:t> FEDSAM </a:t>
            </a:r>
            <a:r>
              <a:rPr lang="zh-CN" altLang="en-US" sz="1600" kern="1200" dirty="0">
                <a:solidFill>
                  <a:schemeClr val="tx1"/>
                </a:solidFill>
                <a:effectLst/>
                <a:latin typeface="微软雅黑" panose="020B0503020204020204" charset="-122"/>
                <a:ea typeface="微软雅黑" panose="020B0503020204020204" charset="-122"/>
                <a:cs typeface="+mn-cs"/>
              </a:rPr>
              <a:t>的损失景观</a:t>
            </a:r>
            <a:r>
              <a:rPr lang="en-US" altLang="zh-CN" sz="1600" kern="1200" dirty="0">
                <a:solidFill>
                  <a:schemeClr val="tx1"/>
                </a:solidFill>
                <a:effectLst/>
                <a:latin typeface="微软雅黑" panose="020B0503020204020204" charset="-122"/>
                <a:ea typeface="微软雅黑" panose="020B0503020204020204" charset="-122"/>
                <a:cs typeface="+mn-cs"/>
              </a:rPr>
              <a:t> 4</a:t>
            </a:r>
            <a:r>
              <a:rPr lang="zh-CN" altLang="en-US" sz="1600" kern="1200" dirty="0">
                <a:solidFill>
                  <a:schemeClr val="tx1"/>
                </a:solidFill>
                <a:effectLst/>
                <a:latin typeface="微软雅黑" panose="020B0503020204020204" charset="-122"/>
                <a:ea typeface="微软雅黑" panose="020B0503020204020204" charset="-122"/>
                <a:cs typeface="+mn-cs"/>
              </a:rPr>
              <a:t>。展示维度：分为四个子图，涵盖了</a:t>
            </a:r>
            <a:r>
              <a:rPr lang="en-US" altLang="zh-CN" sz="1600" kern="1200" dirty="0">
                <a:solidFill>
                  <a:schemeClr val="tx1"/>
                </a:solidFill>
                <a:effectLst/>
                <a:latin typeface="微软雅黑" panose="020B0503020204020204" charset="-122"/>
                <a:ea typeface="微软雅黑" panose="020B0503020204020204" charset="-122"/>
                <a:cs typeface="+mn-cs"/>
              </a:rPr>
              <a:t> CIFAR-10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CIFAR-100 </a:t>
            </a:r>
            <a:r>
              <a:rPr lang="zh-CN" altLang="en-US" sz="1600" kern="1200" dirty="0">
                <a:solidFill>
                  <a:schemeClr val="tx1"/>
                </a:solidFill>
                <a:effectLst/>
                <a:latin typeface="微软雅黑" panose="020B0503020204020204" charset="-122"/>
                <a:ea typeface="微软雅黑" panose="020B0503020204020204" charset="-122"/>
                <a:cs typeface="+mn-cs"/>
              </a:rPr>
              <a:t>数据集，以及不同的狄利克雷参数</a:t>
            </a:r>
            <a:r>
              <a:rPr lang="en-US" altLang="zh-CN" sz="1600" kern="1200" dirty="0">
                <a:solidFill>
                  <a:schemeClr val="tx1"/>
                </a:solidFill>
                <a:effectLst/>
                <a:latin typeface="微软雅黑" panose="020B0503020204020204" charset="-122"/>
                <a:ea typeface="微软雅黑" panose="020B0503020204020204" charset="-122"/>
                <a:cs typeface="+mn-cs"/>
              </a:rPr>
              <a:t> $\alpha$</a:t>
            </a:r>
            <a:r>
              <a:rPr lang="zh-CN" altLang="en-US" sz="1600" kern="1200" dirty="0">
                <a:solidFill>
                  <a:schemeClr val="tx1"/>
                </a:solidFill>
                <a:effectLst/>
                <a:latin typeface="微软雅黑" panose="020B0503020204020204" charset="-122"/>
                <a:ea typeface="微软雅黑" panose="020B0503020204020204" charset="-122"/>
                <a:cs typeface="+mn-cs"/>
              </a:rPr>
              <a:t>（用于控制数据异构性，</a:t>
            </a:r>
            <a:r>
              <a:rPr lang="en-US" altLang="zh-CN" sz="1600" kern="1200" dirty="0">
                <a:solidFill>
                  <a:schemeClr val="tx1"/>
                </a:solidFill>
                <a:effectLst/>
                <a:latin typeface="微软雅黑" panose="020B0503020204020204" charset="-122"/>
                <a:ea typeface="微软雅黑" panose="020B0503020204020204" charset="-122"/>
                <a:cs typeface="+mn-cs"/>
              </a:rPr>
              <a:t>$\alpha \rightarrow 0$ </a:t>
            </a:r>
            <a:r>
              <a:rPr lang="zh-CN" altLang="en-US" sz="1600" kern="1200" dirty="0">
                <a:solidFill>
                  <a:schemeClr val="tx1"/>
                </a:solidFill>
                <a:effectLst/>
                <a:latin typeface="微软雅黑" panose="020B0503020204020204" charset="-122"/>
                <a:ea typeface="微软雅黑" panose="020B0503020204020204" charset="-122"/>
                <a:cs typeface="+mn-cs"/>
              </a:rPr>
              <a:t>表示异构性极高）。数据异构性的影响：随着数据异构性增加（即</a:t>
            </a:r>
            <a:r>
              <a:rPr lang="en-US" altLang="zh-CN" sz="1600" kern="1200" dirty="0">
                <a:solidFill>
                  <a:schemeClr val="tx1"/>
                </a:solidFill>
                <a:effectLst/>
                <a:latin typeface="微软雅黑" panose="020B0503020204020204" charset="-122"/>
                <a:ea typeface="微软雅黑" panose="020B0503020204020204" charset="-122"/>
                <a:cs typeface="+mn-cs"/>
              </a:rPr>
              <a:t> $\alpha$ </a:t>
            </a:r>
            <a:r>
              <a:rPr lang="zh-CN" altLang="en-US" sz="1600" kern="1200" dirty="0">
                <a:solidFill>
                  <a:schemeClr val="tx1"/>
                </a:solidFill>
                <a:effectLst/>
                <a:latin typeface="微软雅黑" panose="020B0503020204020204" charset="-122"/>
                <a:ea typeface="微软雅黑" panose="020B0503020204020204" charset="-122"/>
                <a:cs typeface="+mn-cs"/>
              </a:rPr>
              <a:t>减小），</a:t>
            </a:r>
            <a:r>
              <a:rPr lang="en-US" altLang="zh-CN" sz="1600" kern="1200" dirty="0">
                <a:solidFill>
                  <a:schemeClr val="tx1"/>
                </a:solidFill>
                <a:effectLst/>
                <a:latin typeface="微软雅黑" panose="020B0503020204020204" charset="-122"/>
                <a:ea typeface="微软雅黑" panose="020B0503020204020204" charset="-122"/>
                <a:cs typeface="+mn-cs"/>
              </a:rPr>
              <a:t>FEDSAM </a:t>
            </a:r>
            <a:r>
              <a:rPr lang="zh-CN" altLang="en-US" sz="1600" kern="1200" dirty="0">
                <a:solidFill>
                  <a:schemeClr val="tx1"/>
                </a:solidFill>
                <a:effectLst/>
                <a:latin typeface="微软雅黑" panose="020B0503020204020204" charset="-122"/>
                <a:ea typeface="微软雅黑" panose="020B0503020204020204" charset="-122"/>
                <a:cs typeface="+mn-cs"/>
              </a:rPr>
              <a:t>收敛到的全局最小值变得更加锐利（</a:t>
            </a:r>
            <a:r>
              <a:rPr lang="en-US" altLang="zh-CN" sz="1600" kern="1200" dirty="0">
                <a:solidFill>
                  <a:schemeClr val="tx1"/>
                </a:solidFill>
                <a:effectLst/>
                <a:latin typeface="微软雅黑" panose="020B0503020204020204" charset="-122"/>
                <a:ea typeface="微软雅黑" panose="020B0503020204020204" charset="-122"/>
                <a:cs typeface="+mn-cs"/>
              </a:rPr>
              <a:t>Sharp</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。在极高异构环境下（如图</a:t>
            </a:r>
            <a:r>
              <a:rPr lang="en-US" altLang="zh-CN" sz="1600" kern="1200" dirty="0">
                <a:solidFill>
                  <a:schemeClr val="tx1"/>
                </a:solidFill>
                <a:effectLst/>
                <a:latin typeface="微软雅黑" panose="020B0503020204020204" charset="-122"/>
                <a:ea typeface="微软雅黑" panose="020B0503020204020204" charset="-122"/>
                <a:cs typeface="+mn-cs"/>
              </a:rPr>
              <a:t> 1a</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$\alpha=0$</a:t>
            </a:r>
            <a:r>
              <a:rPr lang="zh-CN" altLang="en-US" sz="1600" kern="1200" dirty="0">
                <a:solidFill>
                  <a:schemeClr val="tx1"/>
                </a:solidFill>
                <a:effectLst/>
                <a:latin typeface="微软雅黑" panose="020B0503020204020204" charset="-122"/>
                <a:ea typeface="微软雅黑" panose="020B0503020204020204" charset="-122"/>
                <a:cs typeface="+mn-cs"/>
              </a:rPr>
              <a:t>），即使在局部使用了</a:t>
            </a:r>
            <a:r>
              <a:rPr lang="en-US" altLang="zh-CN" sz="1600" kern="1200" dirty="0">
                <a:solidFill>
                  <a:schemeClr val="tx1"/>
                </a:solidFill>
                <a:effectLst/>
                <a:latin typeface="微软雅黑" panose="020B0503020204020204" charset="-122"/>
                <a:ea typeface="微软雅黑" panose="020B0503020204020204" charset="-122"/>
                <a:cs typeface="+mn-cs"/>
              </a:rPr>
              <a:t> SAM</a:t>
            </a:r>
            <a:r>
              <a:rPr lang="zh-CN" altLang="en-US" sz="1600" kern="1200" dirty="0">
                <a:solidFill>
                  <a:schemeClr val="tx1"/>
                </a:solidFill>
                <a:effectLst/>
                <a:latin typeface="微软雅黑" panose="020B0503020204020204" charset="-122"/>
                <a:ea typeface="微软雅黑" panose="020B0503020204020204" charset="-122"/>
                <a:cs typeface="+mn-cs"/>
              </a:rPr>
              <a:t>，全局模型依然可能陷入较窄的极小值区域</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。任务复杂度的影响：在较简单的任务（</a:t>
            </a:r>
            <a:r>
              <a:rPr lang="en-US" altLang="zh-CN" sz="1600" kern="1200" dirty="0">
                <a:solidFill>
                  <a:schemeClr val="tx1"/>
                </a:solidFill>
                <a:effectLst/>
                <a:latin typeface="微软雅黑" panose="020B0503020204020204" charset="-122"/>
                <a:ea typeface="微软雅黑" panose="020B0503020204020204" charset="-122"/>
                <a:cs typeface="+mn-cs"/>
              </a:rPr>
              <a:t>CIFAR-10</a:t>
            </a:r>
            <a:r>
              <a:rPr lang="zh-CN" altLang="en-US" sz="1600" kern="1200" dirty="0">
                <a:solidFill>
                  <a:schemeClr val="tx1"/>
                </a:solidFill>
                <a:effectLst/>
                <a:latin typeface="微软雅黑" panose="020B0503020204020204" charset="-122"/>
                <a:ea typeface="微软雅黑" panose="020B0503020204020204" charset="-122"/>
                <a:cs typeface="+mn-cs"/>
              </a:rPr>
              <a:t>）上，</a:t>
            </a:r>
            <a:r>
              <a:rPr lang="en-US" altLang="zh-CN" sz="1600" kern="1200" dirty="0">
                <a:solidFill>
                  <a:schemeClr val="tx1"/>
                </a:solidFill>
                <a:effectLst/>
                <a:latin typeface="微软雅黑" panose="020B0503020204020204" charset="-122"/>
                <a:ea typeface="微软雅黑" panose="020B0503020204020204" charset="-122"/>
                <a:cs typeface="+mn-cs"/>
              </a:rPr>
              <a:t>FEDSAM </a:t>
            </a:r>
            <a:r>
              <a:rPr lang="zh-CN" altLang="en-US" sz="1600" kern="1200" dirty="0">
                <a:solidFill>
                  <a:schemeClr val="tx1"/>
                </a:solidFill>
                <a:effectLst/>
                <a:latin typeface="微软雅黑" panose="020B0503020204020204" charset="-122"/>
                <a:ea typeface="微软雅黑" panose="020B0503020204020204" charset="-122"/>
                <a:cs typeface="+mn-cs"/>
              </a:rPr>
              <a:t>相比</a:t>
            </a:r>
            <a:r>
              <a:rPr lang="en-US" altLang="zh-CN" sz="1600" kern="1200" dirty="0">
                <a:solidFill>
                  <a:schemeClr val="tx1"/>
                </a:solidFill>
                <a:effectLst/>
                <a:latin typeface="微软雅黑" panose="020B0503020204020204" charset="-122"/>
                <a:ea typeface="微软雅黑" panose="020B0503020204020204" charset="-122"/>
                <a:cs typeface="+mn-cs"/>
              </a:rPr>
              <a:t> FEDAVG </a:t>
            </a:r>
            <a:r>
              <a:rPr lang="zh-CN" altLang="en-US" sz="1600" kern="1200" dirty="0">
                <a:solidFill>
                  <a:schemeClr val="tx1"/>
                </a:solidFill>
                <a:effectLst/>
                <a:latin typeface="微软雅黑" panose="020B0503020204020204" charset="-122"/>
                <a:ea typeface="微软雅黑" panose="020B0503020204020204" charset="-122"/>
                <a:cs typeface="+mn-cs"/>
              </a:rPr>
              <a:t>能表现出明显的平滑性优势</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。但在更复杂的任务（</a:t>
            </a:r>
            <a:r>
              <a:rPr lang="en-US" altLang="zh-CN" sz="1600" kern="1200" dirty="0">
                <a:solidFill>
                  <a:schemeClr val="tx1"/>
                </a:solidFill>
                <a:effectLst/>
                <a:latin typeface="微软雅黑" panose="020B0503020204020204" charset="-122"/>
                <a:ea typeface="微软雅黑" panose="020B0503020204020204" charset="-122"/>
                <a:cs typeface="+mn-cs"/>
              </a:rPr>
              <a:t>CIFAR-100</a:t>
            </a:r>
            <a:r>
              <a:rPr lang="zh-CN" altLang="en-US" sz="1600" kern="1200" dirty="0">
                <a:solidFill>
                  <a:schemeClr val="tx1"/>
                </a:solidFill>
                <a:effectLst/>
                <a:latin typeface="微软雅黑" panose="020B0503020204020204" charset="-122"/>
                <a:ea typeface="微软雅黑" panose="020B0503020204020204" charset="-122"/>
                <a:cs typeface="+mn-cs"/>
              </a:rPr>
              <a:t>）上，这种平滑性优势会显著减弱，</a:t>
            </a:r>
            <a:r>
              <a:rPr lang="en-US" altLang="zh-CN" sz="1600" kern="1200" dirty="0">
                <a:solidFill>
                  <a:schemeClr val="tx1"/>
                </a:solidFill>
                <a:effectLst/>
                <a:latin typeface="微软雅黑" panose="020B0503020204020204" charset="-122"/>
                <a:ea typeface="微软雅黑" panose="020B0503020204020204" charset="-122"/>
                <a:cs typeface="+mn-cs"/>
              </a:rPr>
              <a:t>FEDSAM </a:t>
            </a:r>
            <a:r>
              <a:rPr lang="zh-CN" altLang="en-US" sz="1600" kern="1200" dirty="0">
                <a:solidFill>
                  <a:schemeClr val="tx1"/>
                </a:solidFill>
                <a:effectLst/>
                <a:latin typeface="微软雅黑" panose="020B0503020204020204" charset="-122"/>
                <a:ea typeface="微软雅黑" panose="020B0503020204020204" charset="-122"/>
                <a:cs typeface="+mn-cs"/>
              </a:rPr>
              <a:t>收敛点的锐度明显升高</a:t>
            </a:r>
            <a:r>
              <a:rPr lang="en-US" altLang="zh-CN" sz="1600" kern="1200" dirty="0">
                <a:solidFill>
                  <a:schemeClr val="tx1"/>
                </a:solidFill>
                <a:effectLst/>
                <a:latin typeface="微软雅黑" panose="020B0503020204020204" charset="-122"/>
                <a:ea typeface="微软雅黑" panose="020B0503020204020204" charset="-122"/>
                <a:cs typeface="+mn-cs"/>
              </a:rPr>
              <a:t>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图</a:t>
            </a:r>
            <a:r>
              <a:rPr lang="en-US" altLang="zh-CN" sz="1600" kern="1200" dirty="0">
                <a:solidFill>
                  <a:schemeClr val="tx1"/>
                </a:solidFill>
                <a:effectLst/>
                <a:latin typeface="微软雅黑" panose="020B0503020204020204" charset="-122"/>
                <a:ea typeface="微软雅黑" panose="020B0503020204020204" charset="-122"/>
                <a:cs typeface="+mn-cs"/>
              </a:rPr>
              <a:t> 1. FEDAVG</a:t>
            </a:r>
            <a:r>
              <a:rPr lang="zh-CN" altLang="en-US" sz="1600" kern="1200" dirty="0">
                <a:solidFill>
                  <a:schemeClr val="tx1"/>
                </a:solidFill>
                <a:effectLst/>
                <a:latin typeface="微软雅黑" panose="020B0503020204020204" charset="-122"/>
                <a:ea typeface="微软雅黑" panose="020B0503020204020204" charset="-122"/>
                <a:cs typeface="+mn-cs"/>
              </a:rPr>
              <a:t>（实线）和</a:t>
            </a:r>
            <a:r>
              <a:rPr lang="en-US" altLang="zh-CN" sz="1600" kern="1200" dirty="0">
                <a:solidFill>
                  <a:schemeClr val="tx1"/>
                </a:solidFill>
                <a:effectLst/>
                <a:latin typeface="微软雅黑" panose="020B0503020204020204" charset="-122"/>
                <a:ea typeface="微软雅黑" panose="020B0503020204020204" charset="-122"/>
                <a:cs typeface="+mn-cs"/>
              </a:rPr>
              <a:t> FEDSAM</a:t>
            </a:r>
            <a:r>
              <a:rPr lang="zh-CN" altLang="en-US" sz="1600" kern="1200" dirty="0">
                <a:solidFill>
                  <a:schemeClr val="tx1"/>
                </a:solidFill>
                <a:effectLst/>
                <a:latin typeface="微软雅黑" panose="020B0503020204020204" charset="-122"/>
                <a:ea typeface="微软雅黑" panose="020B0503020204020204" charset="-122"/>
                <a:cs typeface="+mn-cs"/>
              </a:rPr>
              <a:t>（网状）在</a:t>
            </a:r>
            <a:r>
              <a:rPr lang="en-US" altLang="zh-CN" sz="1600" kern="1200" dirty="0">
                <a:solidFill>
                  <a:schemeClr val="tx1"/>
                </a:solidFill>
                <a:effectLst/>
                <a:latin typeface="微软雅黑" panose="020B0503020204020204" charset="-122"/>
                <a:ea typeface="微软雅黑" panose="020B0503020204020204" charset="-122"/>
                <a:cs typeface="+mn-cs"/>
              </a:rPr>
              <a:t> CIFAR </a:t>
            </a:r>
            <a:r>
              <a:rPr lang="zh-CN" altLang="en-US" sz="1600" kern="1200" dirty="0">
                <a:solidFill>
                  <a:schemeClr val="tx1"/>
                </a:solidFill>
                <a:effectLst/>
                <a:latin typeface="微软雅黑" panose="020B0503020204020204" charset="-122"/>
                <a:ea typeface="微软雅黑" panose="020B0503020204020204" charset="-122"/>
                <a:cs typeface="+mn-cs"/>
              </a:rPr>
              <a:t>数据集上不同数据异质性</a:t>
            </a:r>
            <a:r>
              <a:rPr lang="en-US" altLang="zh-CN" sz="1600" kern="1200" dirty="0">
                <a:solidFill>
                  <a:schemeClr val="tx1"/>
                </a:solidFill>
                <a:effectLst/>
                <a:latin typeface="微软雅黑" panose="020B0503020204020204" charset="-122"/>
                <a:ea typeface="微软雅黑" panose="020B0503020204020204" charset="-122"/>
                <a:cs typeface="+mn-cs"/>
              </a:rPr>
              <a:t> (α) </a:t>
            </a:r>
            <a:r>
              <a:rPr lang="zh-CN" altLang="en-US" sz="1600" kern="1200" dirty="0">
                <a:solidFill>
                  <a:schemeClr val="tx1"/>
                </a:solidFill>
                <a:effectLst/>
                <a:latin typeface="微软雅黑" panose="020B0503020204020204" charset="-122"/>
                <a:ea typeface="微软雅黑" panose="020B0503020204020204" charset="-122"/>
                <a:cs typeface="+mn-cs"/>
              </a:rPr>
              <a:t>下的损失曲线对比。</a:t>
            </a:r>
            <a:r>
              <a:rPr lang="en-US" altLang="zh-CN" sz="1600" kern="1200" dirty="0">
                <a:solidFill>
                  <a:schemeClr val="tx1"/>
                </a:solidFill>
                <a:effectLst/>
                <a:latin typeface="微软雅黑" panose="020B0503020204020204" charset="-122"/>
                <a:ea typeface="微软雅黑" panose="020B0503020204020204" charset="-122"/>
                <a:cs typeface="+mn-cs"/>
              </a:rPr>
              <a:t>FEDSAM </a:t>
            </a:r>
            <a:r>
              <a:rPr lang="zh-CN" altLang="en-US" sz="1600" kern="1200" dirty="0">
                <a:solidFill>
                  <a:schemeClr val="tx1"/>
                </a:solidFill>
                <a:effectLst/>
                <a:latin typeface="微软雅黑" panose="020B0503020204020204" charset="-122"/>
                <a:ea typeface="微软雅黑" panose="020B0503020204020204" charset="-122"/>
                <a:cs typeface="+mn-cs"/>
              </a:rPr>
              <a:t>收敛到全局平坦最小值的能力受数据异质性的影响很大，异质性越高</a:t>
            </a:r>
            <a:r>
              <a:rPr lang="en-US" altLang="zh-CN" sz="1600" kern="1200" dirty="0">
                <a:solidFill>
                  <a:schemeClr val="tx1"/>
                </a:solidFill>
                <a:effectLst/>
                <a:latin typeface="微软雅黑" panose="020B0503020204020204" charset="-122"/>
                <a:ea typeface="微软雅黑" panose="020B0503020204020204" charset="-122"/>
                <a:cs typeface="+mn-cs"/>
              </a:rPr>
              <a:t> (α </a:t>
            </a:r>
            <a:r>
              <a:rPr lang="en-US"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 0) </a:t>
            </a:r>
            <a:r>
              <a:rPr lang="zh-CN" altLang="en-US" sz="1600" kern="1200" dirty="0">
                <a:solidFill>
                  <a:schemeClr val="tx1"/>
                </a:solidFill>
                <a:effectLst/>
                <a:latin typeface="微软雅黑" panose="020B0503020204020204" charset="-122"/>
                <a:ea typeface="微软雅黑" panose="020B0503020204020204" charset="-122"/>
                <a:cs typeface="+mn-cs"/>
              </a:rPr>
              <a:t>会导致最小值越尖锐，任务的复杂性也越高，例如，对于更复杂的</a:t>
            </a:r>
            <a:r>
              <a:rPr lang="en-US" altLang="zh-CN" sz="1600" kern="1200" dirty="0">
                <a:solidFill>
                  <a:schemeClr val="tx1"/>
                </a:solidFill>
                <a:effectLst/>
                <a:latin typeface="微软雅黑" panose="020B0503020204020204" charset="-122"/>
                <a:ea typeface="微软雅黑" panose="020B0503020204020204" charset="-122"/>
                <a:cs typeface="+mn-cs"/>
              </a:rPr>
              <a:t> CIFAR100 </a:t>
            </a:r>
            <a:r>
              <a:rPr lang="zh-CN" altLang="en-US" sz="1600" kern="1200" dirty="0">
                <a:solidFill>
                  <a:schemeClr val="tx1"/>
                </a:solidFill>
                <a:effectLst/>
                <a:latin typeface="微软雅黑" panose="020B0503020204020204" charset="-122"/>
                <a:ea typeface="微软雅黑" panose="020B0503020204020204" charset="-122"/>
                <a:cs typeface="+mn-cs"/>
              </a:rPr>
              <a:t>数据集，最小值越尖锐。</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这凸显了优化全局尖锐性的重要性。模型：</a:t>
            </a:r>
            <a:r>
              <a:rPr lang="en-US" altLang="zh-CN" sz="1600" kern="1200" dirty="0">
                <a:solidFill>
                  <a:schemeClr val="tx1"/>
                </a:solidFill>
                <a:effectLst/>
                <a:latin typeface="微软雅黑" panose="020B0503020204020204" charset="-122"/>
                <a:ea typeface="微软雅黑" panose="020B0503020204020204" charset="-122"/>
                <a:cs typeface="+mn-cs"/>
              </a:rPr>
              <a:t>CNN</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Figure 1. Comparison of FEDAVG (solid) and FEDSAM (net) loss landscapes with varying degrees of data heterogeneity (α) on the CIFAR datasets. FEDSAM's effectiveness in converging to global flat minima is highly influenced by the data heterogeneity, where higher heterogeneity (α </a:t>
            </a:r>
            <a:r>
              <a:rPr lang="en-US"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 O) leads to sharper minima, and the complexity of the task, e.g., higher sharpness for the more complex CIFAR100.</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This highlights the importance of optimizing global sharpness. Model: CNN.</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本研究提出了一种利用前向</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前向算法的新型联邦学习技术。</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与基于反向传播（</a:t>
            </a:r>
            <a:r>
              <a:rPr lang="en-US" altLang="zh-CN" sz="1600" kern="1200" dirty="0">
                <a:solidFill>
                  <a:schemeClr val="tx1"/>
                </a:solidFill>
                <a:effectLst/>
                <a:latin typeface="微软雅黑" panose="020B0503020204020204" charset="-122"/>
                <a:ea typeface="微软雅黑" panose="020B0503020204020204" charset="-122"/>
                <a:cs typeface="+mn-cs"/>
              </a:rPr>
              <a:t>BP</a:t>
            </a:r>
            <a:r>
              <a:rPr lang="zh-CN" altLang="en-US" sz="1600" kern="1200" dirty="0">
                <a:solidFill>
                  <a:schemeClr val="tx1"/>
                </a:solidFill>
                <a:effectLst/>
                <a:latin typeface="微软雅黑" panose="020B0503020204020204" charset="-122"/>
                <a:ea typeface="微软雅黑" panose="020B0503020204020204" charset="-122"/>
                <a:cs typeface="+mn-cs"/>
              </a:rPr>
              <a:t>）的联邦学习算法相比，该方法在内存利用率和计算效率方面具有潜在优势。</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结果表明，该方法在测试准确率和训练时间方面与传统的基于</a:t>
            </a:r>
            <a:r>
              <a:rPr lang="en-US" altLang="zh-CN" sz="1600" kern="1200" dirty="0">
                <a:solidFill>
                  <a:schemeClr val="tx1"/>
                </a:solidFill>
                <a:effectLst/>
                <a:latin typeface="微软雅黑" panose="020B0503020204020204" charset="-122"/>
                <a:ea typeface="微软雅黑" panose="020B0503020204020204" charset="-122"/>
                <a:cs typeface="+mn-cs"/>
              </a:rPr>
              <a:t>BP</a:t>
            </a:r>
            <a:r>
              <a:rPr lang="zh-CN" altLang="en-US" sz="1600" kern="1200" dirty="0">
                <a:solidFill>
                  <a:schemeClr val="tx1"/>
                </a:solidFill>
                <a:effectLst/>
                <a:latin typeface="微软雅黑" panose="020B0503020204020204" charset="-122"/>
                <a:ea typeface="微软雅黑" panose="020B0503020204020204" charset="-122"/>
                <a:cs typeface="+mn-cs"/>
              </a:rPr>
              <a:t>的联邦学习算法</a:t>
            </a:r>
            <a:r>
              <a:rPr lang="en-US" altLang="zh-CN" sz="1600" kern="1200" dirty="0">
                <a:solidFill>
                  <a:schemeClr val="tx1"/>
                </a:solidFill>
                <a:effectLst/>
                <a:latin typeface="微软雅黑" panose="020B0503020204020204" charset="-122"/>
                <a:ea typeface="微软雅黑" panose="020B0503020204020204" charset="-122"/>
                <a:cs typeface="+mn-cs"/>
              </a:rPr>
              <a:t>FedAvg</a:t>
            </a:r>
            <a:r>
              <a:rPr lang="zh-CN" altLang="en-US" sz="1600" kern="1200" dirty="0">
                <a:solidFill>
                  <a:schemeClr val="tx1"/>
                </a:solidFill>
                <a:effectLst/>
                <a:latin typeface="微软雅黑" panose="020B0503020204020204" charset="-122"/>
                <a:ea typeface="微软雅黑" panose="020B0503020204020204" charset="-122"/>
                <a:cs typeface="+mn-cs"/>
              </a:rPr>
              <a:t>相当。</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研究结果显示，该方法在</a:t>
            </a:r>
            <a:r>
              <a:rPr lang="en-US" altLang="zh-CN" sz="1600" kern="1200" dirty="0">
                <a:solidFill>
                  <a:schemeClr val="tx1"/>
                </a:solidFill>
                <a:effectLst/>
                <a:latin typeface="微软雅黑" panose="020B0503020204020204" charset="-122"/>
                <a:ea typeface="微软雅黑" panose="020B0503020204020204" charset="-122"/>
                <a:cs typeface="+mn-cs"/>
              </a:rPr>
              <a:t>MNIST</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Fashion-MNIST</a:t>
            </a:r>
            <a:r>
              <a:rPr lang="zh-CN" altLang="en-US" sz="1600" kern="1200" dirty="0">
                <a:solidFill>
                  <a:schemeClr val="tx1"/>
                </a:solidFill>
                <a:effectLst/>
                <a:latin typeface="微软雅黑" panose="020B0503020204020204" charset="-122"/>
                <a:ea typeface="微软雅黑" panose="020B0503020204020204" charset="-122"/>
                <a:cs typeface="+mn-cs"/>
              </a:rPr>
              <a:t>数据集上的表现略优于</a:t>
            </a:r>
            <a:r>
              <a:rPr lang="en-US" altLang="zh-CN" sz="1600" kern="1200" dirty="0">
                <a:solidFill>
                  <a:schemeClr val="tx1"/>
                </a:solidFill>
                <a:effectLst/>
                <a:latin typeface="微软雅黑" panose="020B0503020204020204" charset="-122"/>
                <a:ea typeface="微软雅黑" panose="020B0503020204020204" charset="-122"/>
                <a:cs typeface="+mn-cs"/>
              </a:rPr>
              <a:t>FedAvg</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然而，在数据复杂度高于</a:t>
            </a:r>
            <a:r>
              <a:rPr lang="en-US" altLang="zh-CN" sz="1600" kern="1200" dirty="0">
                <a:solidFill>
                  <a:schemeClr val="tx1"/>
                </a:solidFill>
                <a:effectLst/>
                <a:latin typeface="微软雅黑" panose="020B0503020204020204" charset="-122"/>
                <a:ea typeface="微软雅黑" panose="020B0503020204020204" charset="-122"/>
                <a:cs typeface="+mn-cs"/>
              </a:rPr>
              <a:t>MNIST</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Fashion-MNIST</a:t>
            </a:r>
            <a:r>
              <a:rPr lang="zh-CN" altLang="en-US" sz="1600" kern="1200" dirty="0">
                <a:solidFill>
                  <a:schemeClr val="tx1"/>
                </a:solidFill>
                <a:effectLst/>
                <a:latin typeface="微软雅黑" panose="020B0503020204020204" charset="-122"/>
                <a:ea typeface="微软雅黑" panose="020B0503020204020204" charset="-122"/>
                <a:cs typeface="+mn-cs"/>
              </a:rPr>
              <a:t>的</a:t>
            </a:r>
            <a:r>
              <a:rPr lang="en-US" altLang="zh-CN" sz="1600" kern="1200" dirty="0">
                <a:solidFill>
                  <a:schemeClr val="tx1"/>
                </a:solidFill>
                <a:effectLst/>
                <a:latin typeface="微软雅黑" panose="020B0503020204020204" charset="-122"/>
                <a:ea typeface="微软雅黑" panose="020B0503020204020204" charset="-122"/>
                <a:cs typeface="+mn-cs"/>
              </a:rPr>
              <a:t>CIFAR-10</a:t>
            </a:r>
            <a:r>
              <a:rPr lang="zh-CN" altLang="en-US" sz="1600" kern="1200" dirty="0">
                <a:solidFill>
                  <a:schemeClr val="tx1"/>
                </a:solidFill>
                <a:effectLst/>
                <a:latin typeface="微软雅黑" panose="020B0503020204020204" charset="-122"/>
                <a:ea typeface="微软雅黑" panose="020B0503020204020204" charset="-122"/>
                <a:cs typeface="+mn-cs"/>
              </a:rPr>
              <a:t>数据集上，</a:t>
            </a:r>
            <a:r>
              <a:rPr lang="en-US" altLang="zh-CN" sz="1600" kern="1200" dirty="0">
                <a:solidFill>
                  <a:schemeClr val="tx1"/>
                </a:solidFill>
                <a:effectLst/>
                <a:latin typeface="微软雅黑" panose="020B0503020204020204" charset="-122"/>
                <a:ea typeface="微软雅黑" panose="020B0503020204020204" charset="-122"/>
                <a:cs typeface="+mn-cs"/>
              </a:rPr>
              <a:t>FedAvg</a:t>
            </a:r>
            <a:r>
              <a:rPr lang="zh-CN" altLang="en-US" sz="1600" kern="1200" dirty="0">
                <a:solidFill>
                  <a:schemeClr val="tx1"/>
                </a:solidFill>
                <a:effectLst/>
                <a:latin typeface="微软雅黑" panose="020B0503020204020204" charset="-122"/>
                <a:ea typeface="微软雅黑" panose="020B0503020204020204" charset="-122"/>
                <a:cs typeface="+mn-cs"/>
              </a:rPr>
              <a:t>的准确率略高。</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p:cNvGrpSpPr/>
          <p:nvPr userDrawn="1"/>
        </p:nvGrpSpPr>
        <p:grpSpPr>
          <a:xfrm>
            <a:off x="-1" y="6548011"/>
            <a:ext cx="12192001" cy="309989"/>
            <a:chOff x="0" y="6564501"/>
            <a:chExt cx="9144000" cy="292903"/>
          </a:xfrm>
        </p:grpSpPr>
        <p:sp>
          <p:nvSpPr>
            <p:cNvPr id="8" name="矩形 7"/>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fld>
            <a:endParaRPr lang="zh-HK"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fld>
            <a:endParaRPr lang="zh-HK"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p:cNvGrpSpPr/>
          <p:nvPr userDrawn="1"/>
        </p:nvGrpSpPr>
        <p:grpSpPr>
          <a:xfrm>
            <a:off x="-1" y="6548011"/>
            <a:ext cx="12192001" cy="309989"/>
            <a:chOff x="0" y="6564501"/>
            <a:chExt cx="9144000" cy="292903"/>
          </a:xfrm>
        </p:grpSpPr>
        <p:sp>
          <p:nvSpPr>
            <p:cNvPr id="14" name="矩形 13"/>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1.xml"/><Relationship Id="rId17" Type="http://schemas.openxmlformats.org/officeDocument/2006/relationships/slideLayout" Target="../slideLayouts/slideLayout12.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2" Type="http://schemas.openxmlformats.org/officeDocument/2006/relationships/notesSlide" Target="../notesSlides/notesSlide16.xml"/><Relationship Id="rId31" Type="http://schemas.openxmlformats.org/officeDocument/2006/relationships/slideLayout" Target="../slideLayouts/slideLayout7.xml"/><Relationship Id="rId30" Type="http://schemas.openxmlformats.org/officeDocument/2006/relationships/tags" Target="../tags/tag139.xml"/><Relationship Id="rId3" Type="http://schemas.openxmlformats.org/officeDocument/2006/relationships/tags" Target="../tags/tag112.xml"/><Relationship Id="rId29" Type="http://schemas.openxmlformats.org/officeDocument/2006/relationships/tags" Target="../tags/tag138.xml"/><Relationship Id="rId28" Type="http://schemas.openxmlformats.org/officeDocument/2006/relationships/tags" Target="../tags/tag137.xml"/><Relationship Id="rId27" Type="http://schemas.openxmlformats.org/officeDocument/2006/relationships/tags" Target="../tags/tag136.xml"/><Relationship Id="rId26" Type="http://schemas.openxmlformats.org/officeDocument/2006/relationships/tags" Target="../tags/tag135.xml"/><Relationship Id="rId25" Type="http://schemas.openxmlformats.org/officeDocument/2006/relationships/tags" Target="../tags/tag134.xml"/><Relationship Id="rId24" Type="http://schemas.openxmlformats.org/officeDocument/2006/relationships/tags" Target="../tags/tag133.xml"/><Relationship Id="rId23" Type="http://schemas.openxmlformats.org/officeDocument/2006/relationships/tags" Target="../tags/tag132.xml"/><Relationship Id="rId22" Type="http://schemas.openxmlformats.org/officeDocument/2006/relationships/tags" Target="../tags/tag131.xml"/><Relationship Id="rId21" Type="http://schemas.openxmlformats.org/officeDocument/2006/relationships/tags" Target="../tags/tag130.xml"/><Relationship Id="rId20" Type="http://schemas.openxmlformats.org/officeDocument/2006/relationships/tags" Target="../tags/tag129.xml"/><Relationship Id="rId2" Type="http://schemas.microsoft.com/office/2007/relationships/hdphoto" Target="../media/image2.wdp"/><Relationship Id="rId19" Type="http://schemas.openxmlformats.org/officeDocument/2006/relationships/tags" Target="../tags/tag128.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tags" Target="../tags/tag140.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tags" Target="../tags/tag14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tags" Target="../tags/tag142.xml"/></Relationships>
</file>

<file path=ppt/slides/_rels/slide2.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3" Type="http://schemas.openxmlformats.org/officeDocument/2006/relationships/notesSlide" Target="../notesSlides/notesSlide2.xml"/><Relationship Id="rId12" Type="http://schemas.openxmlformats.org/officeDocument/2006/relationships/slideLayout" Target="../slideLayouts/slideLayout12.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tags" Target="../tags/tag143.xml"/></Relationships>
</file>

<file path=ppt/slides/_rels/slide21.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2" Type="http://schemas.openxmlformats.org/officeDocument/2006/relationships/notesSlide" Target="../notesSlides/notesSlide21.xml"/><Relationship Id="rId31" Type="http://schemas.openxmlformats.org/officeDocument/2006/relationships/slideLayout" Target="../slideLayouts/slideLayout7.xml"/><Relationship Id="rId30" Type="http://schemas.openxmlformats.org/officeDocument/2006/relationships/tags" Target="../tags/tag171.xml"/><Relationship Id="rId3" Type="http://schemas.openxmlformats.org/officeDocument/2006/relationships/tags" Target="../tags/tag144.xml"/><Relationship Id="rId29" Type="http://schemas.openxmlformats.org/officeDocument/2006/relationships/tags" Target="../tags/tag170.xml"/><Relationship Id="rId28" Type="http://schemas.openxmlformats.org/officeDocument/2006/relationships/tags" Target="../tags/tag169.xml"/><Relationship Id="rId27" Type="http://schemas.openxmlformats.org/officeDocument/2006/relationships/tags" Target="../tags/tag168.xml"/><Relationship Id="rId26" Type="http://schemas.openxmlformats.org/officeDocument/2006/relationships/tags" Target="../tags/tag167.xml"/><Relationship Id="rId25" Type="http://schemas.openxmlformats.org/officeDocument/2006/relationships/tags" Target="../tags/tag166.xml"/><Relationship Id="rId24" Type="http://schemas.openxmlformats.org/officeDocument/2006/relationships/tags" Target="../tags/tag165.xml"/><Relationship Id="rId23" Type="http://schemas.openxmlformats.org/officeDocument/2006/relationships/tags" Target="../tags/tag164.xml"/><Relationship Id="rId22" Type="http://schemas.openxmlformats.org/officeDocument/2006/relationships/tags" Target="../tags/tag163.xml"/><Relationship Id="rId21" Type="http://schemas.openxmlformats.org/officeDocument/2006/relationships/tags" Target="../tags/tag162.xml"/><Relationship Id="rId20" Type="http://schemas.openxmlformats.org/officeDocument/2006/relationships/tags" Target="../tags/tag161.xml"/><Relationship Id="rId2" Type="http://schemas.microsoft.com/office/2007/relationships/hdphoto" Target="../media/image2.wdp"/><Relationship Id="rId19" Type="http://schemas.openxmlformats.org/officeDocument/2006/relationships/tags" Target="../tags/tag160.xml"/><Relationship Id="rId18" Type="http://schemas.openxmlformats.org/officeDocument/2006/relationships/tags" Target="../tags/tag159.xml"/><Relationship Id="rId17" Type="http://schemas.openxmlformats.org/officeDocument/2006/relationships/tags" Target="../tags/tag158.xml"/><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2" Type="http://schemas.openxmlformats.org/officeDocument/2006/relationships/notesSlide" Target="../notesSlides/notesSlide24.xml"/><Relationship Id="rId31" Type="http://schemas.openxmlformats.org/officeDocument/2006/relationships/slideLayout" Target="../slideLayouts/slideLayout7.xml"/><Relationship Id="rId30" Type="http://schemas.microsoft.com/office/2007/relationships/hdphoto" Target="../media/image2.wdp"/><Relationship Id="rId3" Type="http://schemas.openxmlformats.org/officeDocument/2006/relationships/tags" Target="../tags/tag174.xml"/><Relationship Id="rId29" Type="http://schemas.openxmlformats.org/officeDocument/2006/relationships/image" Target="../media/image1.png"/><Relationship Id="rId28" Type="http://schemas.openxmlformats.org/officeDocument/2006/relationships/tags" Target="../tags/tag199.xml"/><Relationship Id="rId27" Type="http://schemas.openxmlformats.org/officeDocument/2006/relationships/tags" Target="../tags/tag198.xml"/><Relationship Id="rId26" Type="http://schemas.openxmlformats.org/officeDocument/2006/relationships/tags" Target="../tags/tag197.xml"/><Relationship Id="rId25" Type="http://schemas.openxmlformats.org/officeDocument/2006/relationships/tags" Target="../tags/tag196.xml"/><Relationship Id="rId24" Type="http://schemas.openxmlformats.org/officeDocument/2006/relationships/tags" Target="../tags/tag195.xml"/><Relationship Id="rId23" Type="http://schemas.openxmlformats.org/officeDocument/2006/relationships/tags" Target="../tags/tag194.xml"/><Relationship Id="rId22" Type="http://schemas.openxmlformats.org/officeDocument/2006/relationships/tags" Target="../tags/tag193.xml"/><Relationship Id="rId21" Type="http://schemas.openxmlformats.org/officeDocument/2006/relationships/tags" Target="../tags/tag192.xml"/><Relationship Id="rId20" Type="http://schemas.openxmlformats.org/officeDocument/2006/relationships/tags" Target="../tags/tag191.xml"/><Relationship Id="rId2" Type="http://schemas.openxmlformats.org/officeDocument/2006/relationships/tags" Target="../tags/tag173.xml"/><Relationship Id="rId19" Type="http://schemas.openxmlformats.org/officeDocument/2006/relationships/tags" Target="../tags/tag190.xml"/><Relationship Id="rId18" Type="http://schemas.openxmlformats.org/officeDocument/2006/relationships/tags" Target="../tags/tag189.xml"/><Relationship Id="rId17" Type="http://schemas.openxmlformats.org/officeDocument/2006/relationships/tags" Target="../tags/tag188.xml"/><Relationship Id="rId16" Type="http://schemas.openxmlformats.org/officeDocument/2006/relationships/tags" Target="../tags/tag187.xml"/><Relationship Id="rId15" Type="http://schemas.openxmlformats.org/officeDocument/2006/relationships/tags" Target="../tags/tag186.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tags" Target="../tags/tag172.xml"/></Relationships>
</file>

<file path=ppt/slides/_rels/slide25.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2" Type="http://schemas.openxmlformats.org/officeDocument/2006/relationships/notesSlide" Target="../notesSlides/notesSlide25.xml"/><Relationship Id="rId31" Type="http://schemas.openxmlformats.org/officeDocument/2006/relationships/slideLayout" Target="../slideLayouts/slideLayout7.xml"/><Relationship Id="rId30" Type="http://schemas.openxmlformats.org/officeDocument/2006/relationships/tags" Target="../tags/tag227.xml"/><Relationship Id="rId3" Type="http://schemas.openxmlformats.org/officeDocument/2006/relationships/tags" Target="../tags/tag200.xml"/><Relationship Id="rId29" Type="http://schemas.openxmlformats.org/officeDocument/2006/relationships/tags" Target="../tags/tag226.xml"/><Relationship Id="rId28" Type="http://schemas.openxmlformats.org/officeDocument/2006/relationships/tags" Target="../tags/tag225.xml"/><Relationship Id="rId27" Type="http://schemas.openxmlformats.org/officeDocument/2006/relationships/tags" Target="../tags/tag224.xml"/><Relationship Id="rId26" Type="http://schemas.openxmlformats.org/officeDocument/2006/relationships/tags" Target="../tags/tag223.xml"/><Relationship Id="rId25" Type="http://schemas.openxmlformats.org/officeDocument/2006/relationships/tags" Target="../tags/tag222.xml"/><Relationship Id="rId24" Type="http://schemas.openxmlformats.org/officeDocument/2006/relationships/tags" Target="../tags/tag221.xml"/><Relationship Id="rId23" Type="http://schemas.openxmlformats.org/officeDocument/2006/relationships/tags" Target="../tags/tag220.xml"/><Relationship Id="rId22" Type="http://schemas.openxmlformats.org/officeDocument/2006/relationships/tags" Target="../tags/tag219.xml"/><Relationship Id="rId21" Type="http://schemas.openxmlformats.org/officeDocument/2006/relationships/tags" Target="../tags/tag218.xml"/><Relationship Id="rId20" Type="http://schemas.openxmlformats.org/officeDocument/2006/relationships/tags" Target="../tags/tag217.xml"/><Relationship Id="rId2" Type="http://schemas.microsoft.com/office/2007/relationships/hdphoto" Target="../media/image2.wdp"/><Relationship Id="rId19" Type="http://schemas.openxmlformats.org/officeDocument/2006/relationships/tags" Target="../tags/tag216.xml"/><Relationship Id="rId18" Type="http://schemas.openxmlformats.org/officeDocument/2006/relationships/tags" Target="../tags/tag215.xml"/><Relationship Id="rId17" Type="http://schemas.openxmlformats.org/officeDocument/2006/relationships/tags" Target="../tags/tag214.xml"/><Relationship Id="rId16" Type="http://schemas.openxmlformats.org/officeDocument/2006/relationships/tags" Target="../tags/tag213.xml"/><Relationship Id="rId15" Type="http://schemas.openxmlformats.org/officeDocument/2006/relationships/tags" Target="../tags/tag212.xml"/><Relationship Id="rId14" Type="http://schemas.openxmlformats.org/officeDocument/2006/relationships/tags" Target="../tags/tag211.xml"/><Relationship Id="rId13" Type="http://schemas.openxmlformats.org/officeDocument/2006/relationships/tags" Target="../tags/tag210.xml"/><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tags" Target="../tags/tag233.xml"/><Relationship Id="rId7" Type="http://schemas.openxmlformats.org/officeDocument/2006/relationships/tags" Target="../tags/tag232.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 Id="rId32" Type="http://schemas.openxmlformats.org/officeDocument/2006/relationships/notesSlide" Target="../notesSlides/notesSlide27.xml"/><Relationship Id="rId31" Type="http://schemas.openxmlformats.org/officeDocument/2006/relationships/slideLayout" Target="../slideLayouts/slideLayout7.xml"/><Relationship Id="rId30" Type="http://schemas.openxmlformats.org/officeDocument/2006/relationships/tags" Target="../tags/tag255.xml"/><Relationship Id="rId3" Type="http://schemas.openxmlformats.org/officeDocument/2006/relationships/tags" Target="../tags/tag228.xml"/><Relationship Id="rId29" Type="http://schemas.openxmlformats.org/officeDocument/2006/relationships/tags" Target="../tags/tag254.xml"/><Relationship Id="rId28" Type="http://schemas.openxmlformats.org/officeDocument/2006/relationships/tags" Target="../tags/tag253.xml"/><Relationship Id="rId27" Type="http://schemas.openxmlformats.org/officeDocument/2006/relationships/tags" Target="../tags/tag252.xml"/><Relationship Id="rId26" Type="http://schemas.openxmlformats.org/officeDocument/2006/relationships/tags" Target="../tags/tag251.xml"/><Relationship Id="rId25" Type="http://schemas.openxmlformats.org/officeDocument/2006/relationships/tags" Target="../tags/tag250.xml"/><Relationship Id="rId24" Type="http://schemas.openxmlformats.org/officeDocument/2006/relationships/tags" Target="../tags/tag249.xml"/><Relationship Id="rId23" Type="http://schemas.openxmlformats.org/officeDocument/2006/relationships/tags" Target="../tags/tag248.xml"/><Relationship Id="rId22" Type="http://schemas.openxmlformats.org/officeDocument/2006/relationships/tags" Target="../tags/tag247.xml"/><Relationship Id="rId21" Type="http://schemas.openxmlformats.org/officeDocument/2006/relationships/tags" Target="../tags/tag246.xml"/><Relationship Id="rId20" Type="http://schemas.openxmlformats.org/officeDocument/2006/relationships/tags" Target="../tags/tag245.xml"/><Relationship Id="rId2" Type="http://schemas.microsoft.com/office/2007/relationships/hdphoto" Target="../media/image2.wdp"/><Relationship Id="rId19" Type="http://schemas.openxmlformats.org/officeDocument/2006/relationships/tags" Target="../tags/tag244.xml"/><Relationship Id="rId18" Type="http://schemas.openxmlformats.org/officeDocument/2006/relationships/tags" Target="../tags/tag243.xml"/><Relationship Id="rId17" Type="http://schemas.openxmlformats.org/officeDocument/2006/relationships/tags" Target="../tags/tag242.xml"/><Relationship Id="rId16" Type="http://schemas.openxmlformats.org/officeDocument/2006/relationships/tags" Target="../tags/tag241.xml"/><Relationship Id="rId15" Type="http://schemas.openxmlformats.org/officeDocument/2006/relationships/tags" Target="../tags/tag240.xml"/><Relationship Id="rId14" Type="http://schemas.openxmlformats.org/officeDocument/2006/relationships/tags" Target="../tags/tag239.xml"/><Relationship Id="rId13" Type="http://schemas.openxmlformats.org/officeDocument/2006/relationships/tags" Target="../tags/tag238.xml"/><Relationship Id="rId12" Type="http://schemas.openxmlformats.org/officeDocument/2006/relationships/tags" Target="../tags/tag237.xml"/><Relationship Id="rId11" Type="http://schemas.openxmlformats.org/officeDocument/2006/relationships/tags" Target="../tags/tag236.xml"/><Relationship Id="rId10" Type="http://schemas.openxmlformats.org/officeDocument/2006/relationships/tags" Target="../tags/tag235.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2" Type="http://schemas.openxmlformats.org/officeDocument/2006/relationships/notesSlide" Target="../notesSlides/notesSlide37.xml"/><Relationship Id="rId31" Type="http://schemas.openxmlformats.org/officeDocument/2006/relationships/slideLayout" Target="../slideLayouts/slideLayout7.xml"/><Relationship Id="rId30" Type="http://schemas.openxmlformats.org/officeDocument/2006/relationships/tags" Target="../tags/tag283.xml"/><Relationship Id="rId3" Type="http://schemas.openxmlformats.org/officeDocument/2006/relationships/tags" Target="../tags/tag256.xml"/><Relationship Id="rId29" Type="http://schemas.openxmlformats.org/officeDocument/2006/relationships/tags" Target="../tags/tag282.xml"/><Relationship Id="rId28" Type="http://schemas.openxmlformats.org/officeDocument/2006/relationships/tags" Target="../tags/tag281.xml"/><Relationship Id="rId27" Type="http://schemas.openxmlformats.org/officeDocument/2006/relationships/tags" Target="../tags/tag280.xml"/><Relationship Id="rId26" Type="http://schemas.openxmlformats.org/officeDocument/2006/relationships/tags" Target="../tags/tag279.xml"/><Relationship Id="rId25" Type="http://schemas.openxmlformats.org/officeDocument/2006/relationships/tags" Target="../tags/tag278.xml"/><Relationship Id="rId24" Type="http://schemas.openxmlformats.org/officeDocument/2006/relationships/tags" Target="../tags/tag277.xml"/><Relationship Id="rId23" Type="http://schemas.openxmlformats.org/officeDocument/2006/relationships/tags" Target="../tags/tag276.xml"/><Relationship Id="rId22" Type="http://schemas.openxmlformats.org/officeDocument/2006/relationships/tags" Target="../tags/tag275.xml"/><Relationship Id="rId21" Type="http://schemas.openxmlformats.org/officeDocument/2006/relationships/tags" Target="../tags/tag274.xml"/><Relationship Id="rId20" Type="http://schemas.openxmlformats.org/officeDocument/2006/relationships/tags" Target="../tags/tag273.xml"/><Relationship Id="rId2" Type="http://schemas.microsoft.com/office/2007/relationships/hdphoto" Target="../media/image2.wdp"/><Relationship Id="rId19" Type="http://schemas.openxmlformats.org/officeDocument/2006/relationships/tags" Target="../tags/tag272.xml"/><Relationship Id="rId18" Type="http://schemas.openxmlformats.org/officeDocument/2006/relationships/tags" Target="../tags/tag271.xml"/><Relationship Id="rId17" Type="http://schemas.openxmlformats.org/officeDocument/2006/relationships/tags" Target="../tags/tag270.xml"/><Relationship Id="rId16" Type="http://schemas.openxmlformats.org/officeDocument/2006/relationships/tags" Target="../tags/tag269.xml"/><Relationship Id="rId15" Type="http://schemas.openxmlformats.org/officeDocument/2006/relationships/tags" Target="../tags/tag268.xml"/><Relationship Id="rId14" Type="http://schemas.openxmlformats.org/officeDocument/2006/relationships/tags" Target="../tags/tag267.xml"/><Relationship Id="rId13" Type="http://schemas.openxmlformats.org/officeDocument/2006/relationships/tags" Target="../tags/tag266.xml"/><Relationship Id="rId12" Type="http://schemas.openxmlformats.org/officeDocument/2006/relationships/tags" Target="../tags/tag265.xml"/><Relationship Id="rId11" Type="http://schemas.openxmlformats.org/officeDocument/2006/relationships/tags" Target="../tags/tag264.xml"/><Relationship Id="rId10" Type="http://schemas.openxmlformats.org/officeDocument/2006/relationships/tags" Target="../tags/tag263.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tags" Target="../tags/tag285.xml"/><Relationship Id="rId1" Type="http://schemas.openxmlformats.org/officeDocument/2006/relationships/tags" Target="../tags/tag284.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tags" Target="../tags/tag287.xml"/><Relationship Id="rId1" Type="http://schemas.openxmlformats.org/officeDocument/2006/relationships/tags" Target="../tags/tag286.xml"/></Relationships>
</file>

<file path=ppt/slides/_rels/slide4.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2" Type="http://schemas.openxmlformats.org/officeDocument/2006/relationships/notesSlide" Target="../notesSlides/notesSlide4.xml"/><Relationship Id="rId31" Type="http://schemas.openxmlformats.org/officeDocument/2006/relationships/slideLayout" Target="../slideLayouts/slideLayout7.xml"/><Relationship Id="rId30" Type="http://schemas.microsoft.com/office/2007/relationships/hdphoto" Target="../media/image2.wdp"/><Relationship Id="rId3" Type="http://schemas.openxmlformats.org/officeDocument/2006/relationships/tags" Target="../tags/tag30.xml"/><Relationship Id="rId29" Type="http://schemas.openxmlformats.org/officeDocument/2006/relationships/image" Target="../media/image1.png"/><Relationship Id="rId28" Type="http://schemas.openxmlformats.org/officeDocument/2006/relationships/tags" Target="../tags/tag55.xml"/><Relationship Id="rId27" Type="http://schemas.openxmlformats.org/officeDocument/2006/relationships/tags" Target="../tags/tag54.xml"/><Relationship Id="rId26" Type="http://schemas.openxmlformats.org/officeDocument/2006/relationships/tags" Target="../tags/tag53.xml"/><Relationship Id="rId25" Type="http://schemas.openxmlformats.org/officeDocument/2006/relationships/tags" Target="../tags/tag52.xml"/><Relationship Id="rId24" Type="http://schemas.openxmlformats.org/officeDocument/2006/relationships/tags" Target="../tags/tag51.xml"/><Relationship Id="rId23" Type="http://schemas.openxmlformats.org/officeDocument/2006/relationships/tags" Target="../tags/tag50.xml"/><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tags" Target="../tags/tag29.xml"/><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tags" Target="../tags/tag289.xml"/><Relationship Id="rId1" Type="http://schemas.openxmlformats.org/officeDocument/2006/relationships/tags" Target="../tags/tag288.xml"/></Relationships>
</file>

<file path=ppt/slides/_rels/slide41.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2" Type="http://schemas.openxmlformats.org/officeDocument/2006/relationships/notesSlide" Target="../notesSlides/notesSlide41.xml"/><Relationship Id="rId31" Type="http://schemas.openxmlformats.org/officeDocument/2006/relationships/slideLayout" Target="../slideLayouts/slideLayout7.xml"/><Relationship Id="rId30" Type="http://schemas.openxmlformats.org/officeDocument/2006/relationships/tags" Target="../tags/tag317.xml"/><Relationship Id="rId3" Type="http://schemas.openxmlformats.org/officeDocument/2006/relationships/tags" Target="../tags/tag290.xml"/><Relationship Id="rId29" Type="http://schemas.openxmlformats.org/officeDocument/2006/relationships/tags" Target="../tags/tag316.xml"/><Relationship Id="rId28" Type="http://schemas.openxmlformats.org/officeDocument/2006/relationships/tags" Target="../tags/tag315.xml"/><Relationship Id="rId27" Type="http://schemas.openxmlformats.org/officeDocument/2006/relationships/tags" Target="../tags/tag314.xml"/><Relationship Id="rId26" Type="http://schemas.openxmlformats.org/officeDocument/2006/relationships/tags" Target="../tags/tag313.xml"/><Relationship Id="rId25" Type="http://schemas.openxmlformats.org/officeDocument/2006/relationships/tags" Target="../tags/tag312.xml"/><Relationship Id="rId24" Type="http://schemas.openxmlformats.org/officeDocument/2006/relationships/tags" Target="../tags/tag311.xml"/><Relationship Id="rId23" Type="http://schemas.openxmlformats.org/officeDocument/2006/relationships/tags" Target="../tags/tag310.xml"/><Relationship Id="rId22" Type="http://schemas.openxmlformats.org/officeDocument/2006/relationships/tags" Target="../tags/tag309.xml"/><Relationship Id="rId21" Type="http://schemas.openxmlformats.org/officeDocument/2006/relationships/tags" Target="../tags/tag308.xml"/><Relationship Id="rId20" Type="http://schemas.openxmlformats.org/officeDocument/2006/relationships/tags" Target="../tags/tag307.xml"/><Relationship Id="rId2" Type="http://schemas.microsoft.com/office/2007/relationships/hdphoto" Target="../media/image2.wdp"/><Relationship Id="rId19" Type="http://schemas.openxmlformats.org/officeDocument/2006/relationships/tags" Target="../tags/tag306.xml"/><Relationship Id="rId18" Type="http://schemas.openxmlformats.org/officeDocument/2006/relationships/tags" Target="../tags/tag305.xml"/><Relationship Id="rId17" Type="http://schemas.openxmlformats.org/officeDocument/2006/relationships/tags" Target="../tags/tag304.xml"/><Relationship Id="rId16" Type="http://schemas.openxmlformats.org/officeDocument/2006/relationships/tags" Target="../tags/tag303.xml"/><Relationship Id="rId15" Type="http://schemas.openxmlformats.org/officeDocument/2006/relationships/tags" Target="../tags/tag302.xml"/><Relationship Id="rId14" Type="http://schemas.openxmlformats.org/officeDocument/2006/relationships/tags" Target="../tags/tag301.xml"/><Relationship Id="rId13" Type="http://schemas.openxmlformats.org/officeDocument/2006/relationships/tags" Target="../tags/tag300.xml"/><Relationship Id="rId12" Type="http://schemas.openxmlformats.org/officeDocument/2006/relationships/tags" Target="../tags/tag299.xml"/><Relationship Id="rId11" Type="http://schemas.openxmlformats.org/officeDocument/2006/relationships/tags" Target="../tags/tag298.xml"/><Relationship Id="rId10" Type="http://schemas.openxmlformats.org/officeDocument/2006/relationships/tags" Target="../tags/tag297.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tags" Target="../tags/tag321.xml"/><Relationship Id="rId32" Type="http://schemas.openxmlformats.org/officeDocument/2006/relationships/notesSlide" Target="../notesSlides/notesSlide44.xml"/><Relationship Id="rId31" Type="http://schemas.openxmlformats.org/officeDocument/2006/relationships/slideLayout" Target="../slideLayouts/slideLayout7.xml"/><Relationship Id="rId30" Type="http://schemas.microsoft.com/office/2007/relationships/hdphoto" Target="../media/image2.wdp"/><Relationship Id="rId3" Type="http://schemas.openxmlformats.org/officeDocument/2006/relationships/tags" Target="../tags/tag320.xml"/><Relationship Id="rId29" Type="http://schemas.openxmlformats.org/officeDocument/2006/relationships/image" Target="../media/image1.png"/><Relationship Id="rId28" Type="http://schemas.openxmlformats.org/officeDocument/2006/relationships/tags" Target="../tags/tag345.xml"/><Relationship Id="rId27" Type="http://schemas.openxmlformats.org/officeDocument/2006/relationships/tags" Target="../tags/tag344.xml"/><Relationship Id="rId26" Type="http://schemas.openxmlformats.org/officeDocument/2006/relationships/tags" Target="../tags/tag343.xml"/><Relationship Id="rId25" Type="http://schemas.openxmlformats.org/officeDocument/2006/relationships/tags" Target="../tags/tag342.xml"/><Relationship Id="rId24" Type="http://schemas.openxmlformats.org/officeDocument/2006/relationships/tags" Target="../tags/tag341.xml"/><Relationship Id="rId23" Type="http://schemas.openxmlformats.org/officeDocument/2006/relationships/tags" Target="../tags/tag340.xml"/><Relationship Id="rId22" Type="http://schemas.openxmlformats.org/officeDocument/2006/relationships/tags" Target="../tags/tag339.xml"/><Relationship Id="rId21" Type="http://schemas.openxmlformats.org/officeDocument/2006/relationships/tags" Target="../tags/tag338.xml"/><Relationship Id="rId20" Type="http://schemas.openxmlformats.org/officeDocument/2006/relationships/tags" Target="../tags/tag337.xml"/><Relationship Id="rId2" Type="http://schemas.openxmlformats.org/officeDocument/2006/relationships/tags" Target="../tags/tag319.xml"/><Relationship Id="rId19" Type="http://schemas.openxmlformats.org/officeDocument/2006/relationships/tags" Target="../tags/tag336.xml"/><Relationship Id="rId18" Type="http://schemas.openxmlformats.org/officeDocument/2006/relationships/tags" Target="../tags/tag335.xml"/><Relationship Id="rId17" Type="http://schemas.openxmlformats.org/officeDocument/2006/relationships/tags" Target="../tags/tag334.xml"/><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tags" Target="../tags/tag318.xml"/></Relationships>
</file>

<file path=ppt/slides/_rels/slide45.xml.rels><?xml version="1.0" encoding="UTF-8" standalone="yes"?>
<Relationships xmlns="http://schemas.openxmlformats.org/package/2006/relationships"><Relationship Id="rId9" Type="http://schemas.openxmlformats.org/officeDocument/2006/relationships/tags" Target="../tags/tag352.xml"/><Relationship Id="rId8" Type="http://schemas.openxmlformats.org/officeDocument/2006/relationships/tags" Target="../tags/tag351.xml"/><Relationship Id="rId7" Type="http://schemas.openxmlformats.org/officeDocument/2006/relationships/tags" Target="../tags/tag350.xml"/><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2" Type="http://schemas.openxmlformats.org/officeDocument/2006/relationships/notesSlide" Target="../notesSlides/notesSlide45.xml"/><Relationship Id="rId31" Type="http://schemas.openxmlformats.org/officeDocument/2006/relationships/slideLayout" Target="../slideLayouts/slideLayout7.xml"/><Relationship Id="rId30" Type="http://schemas.openxmlformats.org/officeDocument/2006/relationships/tags" Target="../tags/tag373.xml"/><Relationship Id="rId3" Type="http://schemas.openxmlformats.org/officeDocument/2006/relationships/tags" Target="../tags/tag346.xml"/><Relationship Id="rId29" Type="http://schemas.openxmlformats.org/officeDocument/2006/relationships/tags" Target="../tags/tag372.xml"/><Relationship Id="rId28" Type="http://schemas.openxmlformats.org/officeDocument/2006/relationships/tags" Target="../tags/tag371.xml"/><Relationship Id="rId27" Type="http://schemas.openxmlformats.org/officeDocument/2006/relationships/tags" Target="../tags/tag370.xml"/><Relationship Id="rId26" Type="http://schemas.openxmlformats.org/officeDocument/2006/relationships/tags" Target="../tags/tag369.xml"/><Relationship Id="rId25" Type="http://schemas.openxmlformats.org/officeDocument/2006/relationships/tags" Target="../tags/tag368.xml"/><Relationship Id="rId24" Type="http://schemas.openxmlformats.org/officeDocument/2006/relationships/tags" Target="../tags/tag367.xml"/><Relationship Id="rId23" Type="http://schemas.openxmlformats.org/officeDocument/2006/relationships/tags" Target="../tags/tag366.xml"/><Relationship Id="rId22" Type="http://schemas.openxmlformats.org/officeDocument/2006/relationships/tags" Target="../tags/tag365.xml"/><Relationship Id="rId21" Type="http://schemas.openxmlformats.org/officeDocument/2006/relationships/tags" Target="../tags/tag364.xml"/><Relationship Id="rId20" Type="http://schemas.openxmlformats.org/officeDocument/2006/relationships/tags" Target="../tags/tag363.xml"/><Relationship Id="rId2" Type="http://schemas.microsoft.com/office/2007/relationships/hdphoto" Target="../media/image2.wdp"/><Relationship Id="rId19" Type="http://schemas.openxmlformats.org/officeDocument/2006/relationships/tags" Target="../tags/tag362.xml"/><Relationship Id="rId18" Type="http://schemas.openxmlformats.org/officeDocument/2006/relationships/tags" Target="../tags/tag361.xml"/><Relationship Id="rId17" Type="http://schemas.openxmlformats.org/officeDocument/2006/relationships/tags" Target="../tags/tag360.xml"/><Relationship Id="rId16" Type="http://schemas.openxmlformats.org/officeDocument/2006/relationships/tags" Target="../tags/tag359.xml"/><Relationship Id="rId15" Type="http://schemas.openxmlformats.org/officeDocument/2006/relationships/tags" Target="../tags/tag358.xml"/><Relationship Id="rId14" Type="http://schemas.openxmlformats.org/officeDocument/2006/relationships/tags" Target="../tags/tag357.xml"/><Relationship Id="rId13" Type="http://schemas.openxmlformats.org/officeDocument/2006/relationships/tags" Target="../tags/tag356.xml"/><Relationship Id="rId12" Type="http://schemas.openxmlformats.org/officeDocument/2006/relationships/tags" Target="../tags/tag355.xml"/><Relationship Id="rId11" Type="http://schemas.openxmlformats.org/officeDocument/2006/relationships/tags" Target="../tags/tag354.xml"/><Relationship Id="rId10" Type="http://schemas.openxmlformats.org/officeDocument/2006/relationships/tags" Target="../tags/tag353.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tags" Target="../tags/tag376.xml"/><Relationship Id="rId4" Type="http://schemas.openxmlformats.org/officeDocument/2006/relationships/tags" Target="../tags/tag375.xml"/><Relationship Id="rId32" Type="http://schemas.openxmlformats.org/officeDocument/2006/relationships/notesSlide" Target="../notesSlides/notesSlide47.xml"/><Relationship Id="rId31" Type="http://schemas.openxmlformats.org/officeDocument/2006/relationships/slideLayout" Target="../slideLayouts/slideLayout7.xml"/><Relationship Id="rId30" Type="http://schemas.openxmlformats.org/officeDocument/2006/relationships/tags" Target="../tags/tag401.xml"/><Relationship Id="rId3" Type="http://schemas.openxmlformats.org/officeDocument/2006/relationships/tags" Target="../tags/tag374.xml"/><Relationship Id="rId29" Type="http://schemas.openxmlformats.org/officeDocument/2006/relationships/tags" Target="../tags/tag400.xml"/><Relationship Id="rId28" Type="http://schemas.openxmlformats.org/officeDocument/2006/relationships/tags" Target="../tags/tag399.xml"/><Relationship Id="rId27" Type="http://schemas.openxmlformats.org/officeDocument/2006/relationships/tags" Target="../tags/tag398.xml"/><Relationship Id="rId26" Type="http://schemas.openxmlformats.org/officeDocument/2006/relationships/tags" Target="../tags/tag397.xml"/><Relationship Id="rId25" Type="http://schemas.openxmlformats.org/officeDocument/2006/relationships/tags" Target="../tags/tag396.xml"/><Relationship Id="rId24" Type="http://schemas.openxmlformats.org/officeDocument/2006/relationships/tags" Target="../tags/tag395.xml"/><Relationship Id="rId23" Type="http://schemas.openxmlformats.org/officeDocument/2006/relationships/tags" Target="../tags/tag394.xml"/><Relationship Id="rId22" Type="http://schemas.openxmlformats.org/officeDocument/2006/relationships/tags" Target="../tags/tag393.xml"/><Relationship Id="rId21" Type="http://schemas.openxmlformats.org/officeDocument/2006/relationships/tags" Target="../tags/tag392.xml"/><Relationship Id="rId20" Type="http://schemas.openxmlformats.org/officeDocument/2006/relationships/tags" Target="../tags/tag391.xml"/><Relationship Id="rId2" Type="http://schemas.microsoft.com/office/2007/relationships/hdphoto" Target="../media/image2.wdp"/><Relationship Id="rId19" Type="http://schemas.openxmlformats.org/officeDocument/2006/relationships/tags" Target="../tags/tag390.xml"/><Relationship Id="rId18" Type="http://schemas.openxmlformats.org/officeDocument/2006/relationships/tags" Target="../tags/tag389.xml"/><Relationship Id="rId17" Type="http://schemas.openxmlformats.org/officeDocument/2006/relationships/tags" Target="../tags/tag388.xml"/><Relationship Id="rId16" Type="http://schemas.openxmlformats.org/officeDocument/2006/relationships/tags" Target="../tags/tag387.xml"/><Relationship Id="rId15" Type="http://schemas.openxmlformats.org/officeDocument/2006/relationships/tags" Target="../tags/tag386.xml"/><Relationship Id="rId14" Type="http://schemas.openxmlformats.org/officeDocument/2006/relationships/tags" Target="../tags/tag385.xml"/><Relationship Id="rId13" Type="http://schemas.openxmlformats.org/officeDocument/2006/relationships/tags" Target="../tags/tag384.xml"/><Relationship Id="rId12" Type="http://schemas.openxmlformats.org/officeDocument/2006/relationships/tags" Target="../tags/tag383.xml"/><Relationship Id="rId11" Type="http://schemas.openxmlformats.org/officeDocument/2006/relationships/tags" Target="../tags/tag382.xml"/><Relationship Id="rId10" Type="http://schemas.openxmlformats.org/officeDocument/2006/relationships/tags" Target="../tags/tag381.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2" Type="http://schemas.openxmlformats.org/officeDocument/2006/relationships/notesSlide" Target="../notesSlides/notesSlide5.xml"/><Relationship Id="rId31" Type="http://schemas.openxmlformats.org/officeDocument/2006/relationships/slideLayout" Target="../slideLayouts/slideLayout7.xml"/><Relationship Id="rId30" Type="http://schemas.openxmlformats.org/officeDocument/2006/relationships/tags" Target="../tags/tag83.xml"/><Relationship Id="rId3" Type="http://schemas.openxmlformats.org/officeDocument/2006/relationships/tags" Target="../tags/tag56.xml"/><Relationship Id="rId29" Type="http://schemas.openxmlformats.org/officeDocument/2006/relationships/tags" Target="../tags/tag82.xml"/><Relationship Id="rId28" Type="http://schemas.openxmlformats.org/officeDocument/2006/relationships/tags" Target="../tags/tag81.xml"/><Relationship Id="rId27" Type="http://schemas.openxmlformats.org/officeDocument/2006/relationships/tags" Target="../tags/tag80.xml"/><Relationship Id="rId26" Type="http://schemas.openxmlformats.org/officeDocument/2006/relationships/tags" Target="../tags/tag79.xml"/><Relationship Id="rId25" Type="http://schemas.openxmlformats.org/officeDocument/2006/relationships/tags" Target="../tags/tag78.xml"/><Relationship Id="rId24" Type="http://schemas.openxmlformats.org/officeDocument/2006/relationships/tags" Target="../tags/tag77.xml"/><Relationship Id="rId23" Type="http://schemas.openxmlformats.org/officeDocument/2006/relationships/tags" Target="../tags/tag76.xml"/><Relationship Id="rId22" Type="http://schemas.openxmlformats.org/officeDocument/2006/relationships/tags" Target="../tags/tag75.xml"/><Relationship Id="rId21" Type="http://schemas.openxmlformats.org/officeDocument/2006/relationships/tags" Target="../tags/tag74.xml"/><Relationship Id="rId20" Type="http://schemas.openxmlformats.org/officeDocument/2006/relationships/tags" Target="../tags/tag73.xml"/><Relationship Id="rId2" Type="http://schemas.microsoft.com/office/2007/relationships/hdphoto" Target="../media/image2.wdp"/><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54.xml.rels><?xml version="1.0" encoding="UTF-8" standalone="yes"?>
<Relationships xmlns="http://schemas.openxmlformats.org/package/2006/relationships"><Relationship Id="rId9" Type="http://schemas.openxmlformats.org/officeDocument/2006/relationships/tags" Target="../tags/tag408.xml"/><Relationship Id="rId8" Type="http://schemas.openxmlformats.org/officeDocument/2006/relationships/tags" Target="../tags/tag407.xml"/><Relationship Id="rId7" Type="http://schemas.openxmlformats.org/officeDocument/2006/relationships/tags" Target="../tags/tag406.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 Id="rId32" Type="http://schemas.openxmlformats.org/officeDocument/2006/relationships/notesSlide" Target="../notesSlides/notesSlide54.xml"/><Relationship Id="rId31" Type="http://schemas.openxmlformats.org/officeDocument/2006/relationships/slideLayout" Target="../slideLayouts/slideLayout7.xml"/><Relationship Id="rId30" Type="http://schemas.openxmlformats.org/officeDocument/2006/relationships/tags" Target="../tags/tag429.xml"/><Relationship Id="rId3" Type="http://schemas.openxmlformats.org/officeDocument/2006/relationships/tags" Target="../tags/tag402.xml"/><Relationship Id="rId29" Type="http://schemas.openxmlformats.org/officeDocument/2006/relationships/tags" Target="../tags/tag428.xml"/><Relationship Id="rId28" Type="http://schemas.openxmlformats.org/officeDocument/2006/relationships/tags" Target="../tags/tag427.xml"/><Relationship Id="rId27" Type="http://schemas.openxmlformats.org/officeDocument/2006/relationships/tags" Target="../tags/tag426.xml"/><Relationship Id="rId26" Type="http://schemas.openxmlformats.org/officeDocument/2006/relationships/tags" Target="../tags/tag425.xml"/><Relationship Id="rId25" Type="http://schemas.openxmlformats.org/officeDocument/2006/relationships/tags" Target="../tags/tag424.xml"/><Relationship Id="rId24" Type="http://schemas.openxmlformats.org/officeDocument/2006/relationships/tags" Target="../tags/tag423.xml"/><Relationship Id="rId23" Type="http://schemas.openxmlformats.org/officeDocument/2006/relationships/tags" Target="../tags/tag422.xml"/><Relationship Id="rId22" Type="http://schemas.openxmlformats.org/officeDocument/2006/relationships/tags" Target="../tags/tag421.xml"/><Relationship Id="rId21" Type="http://schemas.openxmlformats.org/officeDocument/2006/relationships/tags" Target="../tags/tag420.xml"/><Relationship Id="rId20" Type="http://schemas.openxmlformats.org/officeDocument/2006/relationships/tags" Target="../tags/tag419.xml"/><Relationship Id="rId2" Type="http://schemas.microsoft.com/office/2007/relationships/hdphoto" Target="../media/image2.wdp"/><Relationship Id="rId19" Type="http://schemas.openxmlformats.org/officeDocument/2006/relationships/tags" Target="../tags/tag418.xml"/><Relationship Id="rId18" Type="http://schemas.openxmlformats.org/officeDocument/2006/relationships/tags" Target="../tags/tag417.xml"/><Relationship Id="rId17" Type="http://schemas.openxmlformats.org/officeDocument/2006/relationships/tags" Target="../tags/tag416.xml"/><Relationship Id="rId16" Type="http://schemas.openxmlformats.org/officeDocument/2006/relationships/tags" Target="../tags/tag415.xml"/><Relationship Id="rId15" Type="http://schemas.openxmlformats.org/officeDocument/2006/relationships/tags" Target="../tags/tag414.xml"/><Relationship Id="rId14" Type="http://schemas.openxmlformats.org/officeDocument/2006/relationships/tags" Target="../tags/tag413.xml"/><Relationship Id="rId13" Type="http://schemas.openxmlformats.org/officeDocument/2006/relationships/tags" Target="../tags/tag412.xml"/><Relationship Id="rId12" Type="http://schemas.openxmlformats.org/officeDocument/2006/relationships/tags" Target="../tags/tag411.xml"/><Relationship Id="rId11" Type="http://schemas.openxmlformats.org/officeDocument/2006/relationships/tags" Target="../tags/tag410.xml"/><Relationship Id="rId10" Type="http://schemas.openxmlformats.org/officeDocument/2006/relationships/tags" Target="../tags/tag409.xml"/><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tags" Target="../tags/tag431.xml"/><Relationship Id="rId1" Type="http://schemas.openxmlformats.org/officeDocument/2006/relationships/tags" Target="../tags/tag430.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tags" Target="../tags/tag433.xml"/><Relationship Id="rId1" Type="http://schemas.openxmlformats.org/officeDocument/2006/relationships/tags" Target="../tags/tag432.xml"/></Relationships>
</file>

<file path=ppt/slides/_rels/slide57.xml.rels><?xml version="1.0" encoding="UTF-8" standalone="yes"?>
<Relationships xmlns="http://schemas.openxmlformats.org/package/2006/relationships"><Relationship Id="rId9" Type="http://schemas.openxmlformats.org/officeDocument/2006/relationships/tags" Target="../tags/tag440.xml"/><Relationship Id="rId8" Type="http://schemas.openxmlformats.org/officeDocument/2006/relationships/tags" Target="../tags/tag439.xml"/><Relationship Id="rId7" Type="http://schemas.openxmlformats.org/officeDocument/2006/relationships/tags" Target="../tags/tag438.xml"/><Relationship Id="rId6" Type="http://schemas.openxmlformats.org/officeDocument/2006/relationships/tags" Target="../tags/tag437.xml"/><Relationship Id="rId5" Type="http://schemas.openxmlformats.org/officeDocument/2006/relationships/tags" Target="../tags/tag436.xml"/><Relationship Id="rId4" Type="http://schemas.openxmlformats.org/officeDocument/2006/relationships/tags" Target="../tags/tag435.xml"/><Relationship Id="rId32" Type="http://schemas.openxmlformats.org/officeDocument/2006/relationships/notesSlide" Target="../notesSlides/notesSlide57.xml"/><Relationship Id="rId31" Type="http://schemas.openxmlformats.org/officeDocument/2006/relationships/slideLayout" Target="../slideLayouts/slideLayout7.xml"/><Relationship Id="rId30" Type="http://schemas.openxmlformats.org/officeDocument/2006/relationships/tags" Target="../tags/tag461.xml"/><Relationship Id="rId3" Type="http://schemas.openxmlformats.org/officeDocument/2006/relationships/tags" Target="../tags/tag434.xml"/><Relationship Id="rId29" Type="http://schemas.openxmlformats.org/officeDocument/2006/relationships/tags" Target="../tags/tag460.xml"/><Relationship Id="rId28" Type="http://schemas.openxmlformats.org/officeDocument/2006/relationships/tags" Target="../tags/tag459.xml"/><Relationship Id="rId27" Type="http://schemas.openxmlformats.org/officeDocument/2006/relationships/tags" Target="../tags/tag458.xml"/><Relationship Id="rId26" Type="http://schemas.openxmlformats.org/officeDocument/2006/relationships/tags" Target="../tags/tag457.xml"/><Relationship Id="rId25" Type="http://schemas.openxmlformats.org/officeDocument/2006/relationships/tags" Target="../tags/tag456.xml"/><Relationship Id="rId24" Type="http://schemas.openxmlformats.org/officeDocument/2006/relationships/tags" Target="../tags/tag455.xml"/><Relationship Id="rId23" Type="http://schemas.openxmlformats.org/officeDocument/2006/relationships/tags" Target="../tags/tag454.xml"/><Relationship Id="rId22" Type="http://schemas.openxmlformats.org/officeDocument/2006/relationships/tags" Target="../tags/tag453.xml"/><Relationship Id="rId21" Type="http://schemas.openxmlformats.org/officeDocument/2006/relationships/tags" Target="../tags/tag452.xml"/><Relationship Id="rId20" Type="http://schemas.openxmlformats.org/officeDocument/2006/relationships/tags" Target="../tags/tag451.xml"/><Relationship Id="rId2" Type="http://schemas.microsoft.com/office/2007/relationships/hdphoto" Target="../media/image2.wdp"/><Relationship Id="rId19" Type="http://schemas.openxmlformats.org/officeDocument/2006/relationships/tags" Target="../tags/tag450.xml"/><Relationship Id="rId18" Type="http://schemas.openxmlformats.org/officeDocument/2006/relationships/tags" Target="../tags/tag449.xml"/><Relationship Id="rId17" Type="http://schemas.openxmlformats.org/officeDocument/2006/relationships/tags" Target="../tags/tag448.xml"/><Relationship Id="rId16" Type="http://schemas.openxmlformats.org/officeDocument/2006/relationships/tags" Target="../tags/tag447.xml"/><Relationship Id="rId15" Type="http://schemas.openxmlformats.org/officeDocument/2006/relationships/tags" Target="../tags/tag446.xml"/><Relationship Id="rId14" Type="http://schemas.openxmlformats.org/officeDocument/2006/relationships/tags" Target="../tags/tag445.xml"/><Relationship Id="rId13" Type="http://schemas.openxmlformats.org/officeDocument/2006/relationships/tags" Target="../tags/tag444.xml"/><Relationship Id="rId12" Type="http://schemas.openxmlformats.org/officeDocument/2006/relationships/tags" Target="../tags/tag443.xml"/><Relationship Id="rId11" Type="http://schemas.openxmlformats.org/officeDocument/2006/relationships/tags" Target="../tags/tag442.xml"/><Relationship Id="rId10" Type="http://schemas.openxmlformats.org/officeDocument/2006/relationships/tags" Target="../tags/tag441.xml"/><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9" Type="http://schemas.openxmlformats.org/officeDocument/2006/relationships/tags" Target="../tags/tag470.xml"/><Relationship Id="rId8" Type="http://schemas.openxmlformats.org/officeDocument/2006/relationships/tags" Target="../tags/tag469.xml"/><Relationship Id="rId7" Type="http://schemas.openxmlformats.org/officeDocument/2006/relationships/tags" Target="../tags/tag468.xml"/><Relationship Id="rId6" Type="http://schemas.openxmlformats.org/officeDocument/2006/relationships/tags" Target="../tags/tag467.xml"/><Relationship Id="rId5" Type="http://schemas.openxmlformats.org/officeDocument/2006/relationships/tags" Target="../tags/tag466.xml"/><Relationship Id="rId4" Type="http://schemas.openxmlformats.org/officeDocument/2006/relationships/tags" Target="../tags/tag465.xml"/><Relationship Id="rId32" Type="http://schemas.openxmlformats.org/officeDocument/2006/relationships/notesSlide" Target="../notesSlides/notesSlide60.xml"/><Relationship Id="rId31" Type="http://schemas.openxmlformats.org/officeDocument/2006/relationships/slideLayout" Target="../slideLayouts/slideLayout7.xml"/><Relationship Id="rId30" Type="http://schemas.microsoft.com/office/2007/relationships/hdphoto" Target="../media/image2.wdp"/><Relationship Id="rId3" Type="http://schemas.openxmlformats.org/officeDocument/2006/relationships/tags" Target="../tags/tag464.xml"/><Relationship Id="rId29" Type="http://schemas.openxmlformats.org/officeDocument/2006/relationships/image" Target="../media/image1.png"/><Relationship Id="rId28" Type="http://schemas.openxmlformats.org/officeDocument/2006/relationships/tags" Target="../tags/tag489.xml"/><Relationship Id="rId27" Type="http://schemas.openxmlformats.org/officeDocument/2006/relationships/tags" Target="../tags/tag488.xml"/><Relationship Id="rId26" Type="http://schemas.openxmlformats.org/officeDocument/2006/relationships/tags" Target="../tags/tag487.xml"/><Relationship Id="rId25" Type="http://schemas.openxmlformats.org/officeDocument/2006/relationships/tags" Target="../tags/tag486.xml"/><Relationship Id="rId24" Type="http://schemas.openxmlformats.org/officeDocument/2006/relationships/tags" Target="../tags/tag485.xml"/><Relationship Id="rId23" Type="http://schemas.openxmlformats.org/officeDocument/2006/relationships/tags" Target="../tags/tag484.xml"/><Relationship Id="rId22" Type="http://schemas.openxmlformats.org/officeDocument/2006/relationships/tags" Target="../tags/tag483.xml"/><Relationship Id="rId21" Type="http://schemas.openxmlformats.org/officeDocument/2006/relationships/tags" Target="../tags/tag482.xml"/><Relationship Id="rId20" Type="http://schemas.openxmlformats.org/officeDocument/2006/relationships/tags" Target="../tags/tag481.xml"/><Relationship Id="rId2" Type="http://schemas.openxmlformats.org/officeDocument/2006/relationships/tags" Target="../tags/tag463.xml"/><Relationship Id="rId19" Type="http://schemas.openxmlformats.org/officeDocument/2006/relationships/tags" Target="../tags/tag480.xml"/><Relationship Id="rId18" Type="http://schemas.openxmlformats.org/officeDocument/2006/relationships/tags" Target="../tags/tag479.xml"/><Relationship Id="rId17" Type="http://schemas.openxmlformats.org/officeDocument/2006/relationships/tags" Target="../tags/tag478.xml"/><Relationship Id="rId16" Type="http://schemas.openxmlformats.org/officeDocument/2006/relationships/tags" Target="../tags/tag477.xml"/><Relationship Id="rId15" Type="http://schemas.openxmlformats.org/officeDocument/2006/relationships/tags" Target="../tags/tag476.xml"/><Relationship Id="rId14" Type="http://schemas.openxmlformats.org/officeDocument/2006/relationships/tags" Target="../tags/tag475.xml"/><Relationship Id="rId13" Type="http://schemas.openxmlformats.org/officeDocument/2006/relationships/tags" Target="../tags/tag474.xml"/><Relationship Id="rId12" Type="http://schemas.openxmlformats.org/officeDocument/2006/relationships/tags" Target="../tags/tag473.xml"/><Relationship Id="rId11" Type="http://schemas.openxmlformats.org/officeDocument/2006/relationships/tags" Target="../tags/tag472.xml"/><Relationship Id="rId10" Type="http://schemas.openxmlformats.org/officeDocument/2006/relationships/tags" Target="../tags/tag471.xml"/><Relationship Id="rId1" Type="http://schemas.openxmlformats.org/officeDocument/2006/relationships/tags" Target="../tags/tag462.xml"/></Relationships>
</file>

<file path=ppt/slides/_rels/slide61.xml.rels><?xml version="1.0" encoding="UTF-8" standalone="yes"?>
<Relationships xmlns="http://schemas.openxmlformats.org/package/2006/relationships"><Relationship Id="rId9" Type="http://schemas.openxmlformats.org/officeDocument/2006/relationships/tags" Target="../tags/tag496.xml"/><Relationship Id="rId8" Type="http://schemas.openxmlformats.org/officeDocument/2006/relationships/tags" Target="../tags/tag495.xml"/><Relationship Id="rId7" Type="http://schemas.openxmlformats.org/officeDocument/2006/relationships/tags" Target="../tags/tag494.xml"/><Relationship Id="rId6" Type="http://schemas.openxmlformats.org/officeDocument/2006/relationships/tags" Target="../tags/tag493.xml"/><Relationship Id="rId5" Type="http://schemas.openxmlformats.org/officeDocument/2006/relationships/tags" Target="../tags/tag492.xml"/><Relationship Id="rId4" Type="http://schemas.openxmlformats.org/officeDocument/2006/relationships/tags" Target="../tags/tag491.xml"/><Relationship Id="rId32" Type="http://schemas.openxmlformats.org/officeDocument/2006/relationships/notesSlide" Target="../notesSlides/notesSlide61.xml"/><Relationship Id="rId31" Type="http://schemas.openxmlformats.org/officeDocument/2006/relationships/slideLayout" Target="../slideLayouts/slideLayout7.xml"/><Relationship Id="rId30" Type="http://schemas.openxmlformats.org/officeDocument/2006/relationships/tags" Target="../tags/tag517.xml"/><Relationship Id="rId3" Type="http://schemas.openxmlformats.org/officeDocument/2006/relationships/tags" Target="../tags/tag490.xml"/><Relationship Id="rId29" Type="http://schemas.openxmlformats.org/officeDocument/2006/relationships/tags" Target="../tags/tag516.xml"/><Relationship Id="rId28" Type="http://schemas.openxmlformats.org/officeDocument/2006/relationships/tags" Target="../tags/tag515.xml"/><Relationship Id="rId27" Type="http://schemas.openxmlformats.org/officeDocument/2006/relationships/tags" Target="../tags/tag514.xml"/><Relationship Id="rId26" Type="http://schemas.openxmlformats.org/officeDocument/2006/relationships/tags" Target="../tags/tag513.xml"/><Relationship Id="rId25" Type="http://schemas.openxmlformats.org/officeDocument/2006/relationships/tags" Target="../tags/tag512.xml"/><Relationship Id="rId24" Type="http://schemas.openxmlformats.org/officeDocument/2006/relationships/tags" Target="../tags/tag511.xml"/><Relationship Id="rId23" Type="http://schemas.openxmlformats.org/officeDocument/2006/relationships/tags" Target="../tags/tag510.xml"/><Relationship Id="rId22" Type="http://schemas.openxmlformats.org/officeDocument/2006/relationships/tags" Target="../tags/tag509.xml"/><Relationship Id="rId21" Type="http://schemas.openxmlformats.org/officeDocument/2006/relationships/tags" Target="../tags/tag508.xml"/><Relationship Id="rId20" Type="http://schemas.openxmlformats.org/officeDocument/2006/relationships/tags" Target="../tags/tag507.xml"/><Relationship Id="rId2" Type="http://schemas.microsoft.com/office/2007/relationships/hdphoto" Target="../media/image2.wdp"/><Relationship Id="rId19" Type="http://schemas.openxmlformats.org/officeDocument/2006/relationships/tags" Target="../tags/tag506.xml"/><Relationship Id="rId18" Type="http://schemas.openxmlformats.org/officeDocument/2006/relationships/tags" Target="../tags/tag505.xml"/><Relationship Id="rId17" Type="http://schemas.openxmlformats.org/officeDocument/2006/relationships/tags" Target="../tags/tag504.xml"/><Relationship Id="rId16" Type="http://schemas.openxmlformats.org/officeDocument/2006/relationships/tags" Target="../tags/tag503.xml"/><Relationship Id="rId15" Type="http://schemas.openxmlformats.org/officeDocument/2006/relationships/tags" Target="../tags/tag502.xml"/><Relationship Id="rId14" Type="http://schemas.openxmlformats.org/officeDocument/2006/relationships/tags" Target="../tags/tag501.xml"/><Relationship Id="rId13" Type="http://schemas.openxmlformats.org/officeDocument/2006/relationships/tags" Target="../tags/tag500.xml"/><Relationship Id="rId12" Type="http://schemas.openxmlformats.org/officeDocument/2006/relationships/tags" Target="../tags/tag499.xml"/><Relationship Id="rId11" Type="http://schemas.openxmlformats.org/officeDocument/2006/relationships/tags" Target="../tags/tag498.xml"/><Relationship Id="rId10" Type="http://schemas.openxmlformats.org/officeDocument/2006/relationships/tags" Target="../tags/tag497.xml"/><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63.xml.rels><?xml version="1.0" encoding="UTF-8" standalone="yes"?>
<Relationships xmlns="http://schemas.openxmlformats.org/package/2006/relationships"><Relationship Id="rId9" Type="http://schemas.openxmlformats.org/officeDocument/2006/relationships/tags" Target="../tags/tag524.xml"/><Relationship Id="rId8" Type="http://schemas.openxmlformats.org/officeDocument/2006/relationships/tags" Target="../tags/tag523.xml"/><Relationship Id="rId7" Type="http://schemas.openxmlformats.org/officeDocument/2006/relationships/tags" Target="../tags/tag522.xml"/><Relationship Id="rId6" Type="http://schemas.openxmlformats.org/officeDocument/2006/relationships/tags" Target="../tags/tag521.xml"/><Relationship Id="rId5" Type="http://schemas.openxmlformats.org/officeDocument/2006/relationships/tags" Target="../tags/tag520.xml"/><Relationship Id="rId4" Type="http://schemas.openxmlformats.org/officeDocument/2006/relationships/tags" Target="../tags/tag519.xml"/><Relationship Id="rId32" Type="http://schemas.openxmlformats.org/officeDocument/2006/relationships/notesSlide" Target="../notesSlides/notesSlide63.xml"/><Relationship Id="rId31" Type="http://schemas.openxmlformats.org/officeDocument/2006/relationships/slideLayout" Target="../slideLayouts/slideLayout7.xml"/><Relationship Id="rId30" Type="http://schemas.openxmlformats.org/officeDocument/2006/relationships/tags" Target="../tags/tag545.xml"/><Relationship Id="rId3" Type="http://schemas.openxmlformats.org/officeDocument/2006/relationships/tags" Target="../tags/tag518.xml"/><Relationship Id="rId29" Type="http://schemas.openxmlformats.org/officeDocument/2006/relationships/tags" Target="../tags/tag544.xml"/><Relationship Id="rId28" Type="http://schemas.openxmlformats.org/officeDocument/2006/relationships/tags" Target="../tags/tag543.xml"/><Relationship Id="rId27" Type="http://schemas.openxmlformats.org/officeDocument/2006/relationships/tags" Target="../tags/tag542.xml"/><Relationship Id="rId26" Type="http://schemas.openxmlformats.org/officeDocument/2006/relationships/tags" Target="../tags/tag541.xml"/><Relationship Id="rId25" Type="http://schemas.openxmlformats.org/officeDocument/2006/relationships/tags" Target="../tags/tag540.xml"/><Relationship Id="rId24" Type="http://schemas.openxmlformats.org/officeDocument/2006/relationships/tags" Target="../tags/tag539.xml"/><Relationship Id="rId23" Type="http://schemas.openxmlformats.org/officeDocument/2006/relationships/tags" Target="../tags/tag538.xml"/><Relationship Id="rId22" Type="http://schemas.openxmlformats.org/officeDocument/2006/relationships/tags" Target="../tags/tag537.xml"/><Relationship Id="rId21" Type="http://schemas.openxmlformats.org/officeDocument/2006/relationships/tags" Target="../tags/tag536.xml"/><Relationship Id="rId20" Type="http://schemas.openxmlformats.org/officeDocument/2006/relationships/tags" Target="../tags/tag535.xml"/><Relationship Id="rId2" Type="http://schemas.microsoft.com/office/2007/relationships/hdphoto" Target="../media/image2.wdp"/><Relationship Id="rId19" Type="http://schemas.openxmlformats.org/officeDocument/2006/relationships/tags" Target="../tags/tag534.xml"/><Relationship Id="rId18" Type="http://schemas.openxmlformats.org/officeDocument/2006/relationships/tags" Target="../tags/tag533.xml"/><Relationship Id="rId17" Type="http://schemas.openxmlformats.org/officeDocument/2006/relationships/tags" Target="../tags/tag532.xml"/><Relationship Id="rId16" Type="http://schemas.openxmlformats.org/officeDocument/2006/relationships/tags" Target="../tags/tag531.xml"/><Relationship Id="rId15" Type="http://schemas.openxmlformats.org/officeDocument/2006/relationships/tags" Target="../tags/tag530.xml"/><Relationship Id="rId14" Type="http://schemas.openxmlformats.org/officeDocument/2006/relationships/tags" Target="../tags/tag529.xml"/><Relationship Id="rId13" Type="http://schemas.openxmlformats.org/officeDocument/2006/relationships/tags" Target="../tags/tag528.xml"/><Relationship Id="rId12" Type="http://schemas.openxmlformats.org/officeDocument/2006/relationships/tags" Target="../tags/tag527.xml"/><Relationship Id="rId11" Type="http://schemas.openxmlformats.org/officeDocument/2006/relationships/tags" Target="../tags/tag526.xml"/><Relationship Id="rId10" Type="http://schemas.openxmlformats.org/officeDocument/2006/relationships/tags" Target="../tags/tag525.xm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68.xml.rels><?xml version="1.0" encoding="UTF-8" standalone="yes"?>
<Relationships xmlns="http://schemas.openxmlformats.org/package/2006/relationships"><Relationship Id="rId9" Type="http://schemas.openxmlformats.org/officeDocument/2006/relationships/tags" Target="../tags/tag552.xml"/><Relationship Id="rId8" Type="http://schemas.openxmlformats.org/officeDocument/2006/relationships/tags" Target="../tags/tag551.xml"/><Relationship Id="rId7" Type="http://schemas.openxmlformats.org/officeDocument/2006/relationships/tags" Target="../tags/tag550.xml"/><Relationship Id="rId6" Type="http://schemas.openxmlformats.org/officeDocument/2006/relationships/tags" Target="../tags/tag549.xml"/><Relationship Id="rId5" Type="http://schemas.openxmlformats.org/officeDocument/2006/relationships/tags" Target="../tags/tag548.xml"/><Relationship Id="rId4" Type="http://schemas.openxmlformats.org/officeDocument/2006/relationships/tags" Target="../tags/tag547.xml"/><Relationship Id="rId32" Type="http://schemas.openxmlformats.org/officeDocument/2006/relationships/notesSlide" Target="../notesSlides/notesSlide68.xml"/><Relationship Id="rId31" Type="http://schemas.openxmlformats.org/officeDocument/2006/relationships/slideLayout" Target="../slideLayouts/slideLayout7.xml"/><Relationship Id="rId30" Type="http://schemas.openxmlformats.org/officeDocument/2006/relationships/tags" Target="../tags/tag573.xml"/><Relationship Id="rId3" Type="http://schemas.openxmlformats.org/officeDocument/2006/relationships/tags" Target="../tags/tag546.xml"/><Relationship Id="rId29" Type="http://schemas.openxmlformats.org/officeDocument/2006/relationships/tags" Target="../tags/tag572.xml"/><Relationship Id="rId28" Type="http://schemas.openxmlformats.org/officeDocument/2006/relationships/tags" Target="../tags/tag571.xml"/><Relationship Id="rId27" Type="http://schemas.openxmlformats.org/officeDocument/2006/relationships/tags" Target="../tags/tag570.xml"/><Relationship Id="rId26" Type="http://schemas.openxmlformats.org/officeDocument/2006/relationships/tags" Target="../tags/tag569.xml"/><Relationship Id="rId25" Type="http://schemas.openxmlformats.org/officeDocument/2006/relationships/tags" Target="../tags/tag568.xml"/><Relationship Id="rId24" Type="http://schemas.openxmlformats.org/officeDocument/2006/relationships/tags" Target="../tags/tag567.xml"/><Relationship Id="rId23" Type="http://schemas.openxmlformats.org/officeDocument/2006/relationships/tags" Target="../tags/tag566.xml"/><Relationship Id="rId22" Type="http://schemas.openxmlformats.org/officeDocument/2006/relationships/tags" Target="../tags/tag565.xml"/><Relationship Id="rId21" Type="http://schemas.openxmlformats.org/officeDocument/2006/relationships/tags" Target="../tags/tag564.xml"/><Relationship Id="rId20" Type="http://schemas.openxmlformats.org/officeDocument/2006/relationships/tags" Target="../tags/tag563.xml"/><Relationship Id="rId2" Type="http://schemas.microsoft.com/office/2007/relationships/hdphoto" Target="../media/image2.wdp"/><Relationship Id="rId19" Type="http://schemas.openxmlformats.org/officeDocument/2006/relationships/tags" Target="../tags/tag562.xml"/><Relationship Id="rId18" Type="http://schemas.openxmlformats.org/officeDocument/2006/relationships/tags" Target="../tags/tag561.xml"/><Relationship Id="rId17" Type="http://schemas.openxmlformats.org/officeDocument/2006/relationships/tags" Target="../tags/tag560.xml"/><Relationship Id="rId16" Type="http://schemas.openxmlformats.org/officeDocument/2006/relationships/tags" Target="../tags/tag559.xml"/><Relationship Id="rId15" Type="http://schemas.openxmlformats.org/officeDocument/2006/relationships/tags" Target="../tags/tag558.xml"/><Relationship Id="rId14" Type="http://schemas.openxmlformats.org/officeDocument/2006/relationships/tags" Target="../tags/tag557.xml"/><Relationship Id="rId13" Type="http://schemas.openxmlformats.org/officeDocument/2006/relationships/tags" Target="../tags/tag556.xml"/><Relationship Id="rId12" Type="http://schemas.openxmlformats.org/officeDocument/2006/relationships/tags" Target="../tags/tag555.xml"/><Relationship Id="rId11" Type="http://schemas.openxmlformats.org/officeDocument/2006/relationships/tags" Target="../tags/tag554.xml"/><Relationship Id="rId10" Type="http://schemas.openxmlformats.org/officeDocument/2006/relationships/tags" Target="../tags/tag553.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tags" Target="../tags/tag575.xml"/><Relationship Id="rId1" Type="http://schemas.openxmlformats.org/officeDocument/2006/relationships/tags" Target="../tags/tag574.xml"/></Relationships>
</file>

<file path=ppt/slides/_rels/slide7.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2" Type="http://schemas.openxmlformats.org/officeDocument/2006/relationships/notesSlide" Target="../notesSlides/notesSlide7.xml"/><Relationship Id="rId31" Type="http://schemas.openxmlformats.org/officeDocument/2006/relationships/slideLayout" Target="../slideLayouts/slideLayout7.xml"/><Relationship Id="rId30" Type="http://schemas.openxmlformats.org/officeDocument/2006/relationships/tags" Target="../tags/tag111.xml"/><Relationship Id="rId3" Type="http://schemas.openxmlformats.org/officeDocument/2006/relationships/tags" Target="../tags/tag84.xml"/><Relationship Id="rId29" Type="http://schemas.openxmlformats.org/officeDocument/2006/relationships/tags" Target="../tags/tag110.xml"/><Relationship Id="rId28" Type="http://schemas.openxmlformats.org/officeDocument/2006/relationships/tags" Target="../tags/tag109.xml"/><Relationship Id="rId27" Type="http://schemas.openxmlformats.org/officeDocument/2006/relationships/tags" Target="../tags/tag108.xml"/><Relationship Id="rId26" Type="http://schemas.openxmlformats.org/officeDocument/2006/relationships/tags" Target="../tags/tag107.xml"/><Relationship Id="rId25" Type="http://schemas.openxmlformats.org/officeDocument/2006/relationships/tags" Target="../tags/tag106.xml"/><Relationship Id="rId24" Type="http://schemas.openxmlformats.org/officeDocument/2006/relationships/tags" Target="../tags/tag105.xml"/><Relationship Id="rId23" Type="http://schemas.openxmlformats.org/officeDocument/2006/relationships/tags" Target="../tags/tag104.xml"/><Relationship Id="rId22" Type="http://schemas.openxmlformats.org/officeDocument/2006/relationships/tags" Target="../tags/tag103.xml"/><Relationship Id="rId21" Type="http://schemas.openxmlformats.org/officeDocument/2006/relationships/tags" Target="../tags/tag102.xml"/><Relationship Id="rId20" Type="http://schemas.openxmlformats.org/officeDocument/2006/relationships/tags" Target="../tags/tag101.xml"/><Relationship Id="rId2" Type="http://schemas.microsoft.com/office/2007/relationships/hdphoto" Target="../media/image2.wdp"/><Relationship Id="rId19" Type="http://schemas.openxmlformats.org/officeDocument/2006/relationships/tags" Target="../tags/tag100.xml"/><Relationship Id="rId18" Type="http://schemas.openxmlformats.org/officeDocument/2006/relationships/tags" Target="../tags/tag99.xml"/><Relationship Id="rId17" Type="http://schemas.openxmlformats.org/officeDocument/2006/relationships/tags" Target="../tags/tag98.xml"/><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tags" Target="../tags/tag577.xml"/><Relationship Id="rId1" Type="http://schemas.openxmlformats.org/officeDocument/2006/relationships/tags" Target="../tags/tag576.xml"/></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tags" Target="../tags/tag579.xml"/><Relationship Id="rId1" Type="http://schemas.openxmlformats.org/officeDocument/2006/relationships/tags" Target="../tags/tag578.xml"/></Relationships>
</file>

<file path=ppt/slides/_rels/slide72.xml.rels><?xml version="1.0" encoding="UTF-8" standalone="yes"?>
<Relationships xmlns="http://schemas.openxmlformats.org/package/2006/relationships"><Relationship Id="rId9" Type="http://schemas.openxmlformats.org/officeDocument/2006/relationships/tags" Target="../tags/tag586.xml"/><Relationship Id="rId8" Type="http://schemas.openxmlformats.org/officeDocument/2006/relationships/tags" Target="../tags/tag585.xml"/><Relationship Id="rId7" Type="http://schemas.openxmlformats.org/officeDocument/2006/relationships/tags" Target="../tags/tag584.xml"/><Relationship Id="rId6" Type="http://schemas.openxmlformats.org/officeDocument/2006/relationships/tags" Target="../tags/tag583.xml"/><Relationship Id="rId5" Type="http://schemas.openxmlformats.org/officeDocument/2006/relationships/tags" Target="../tags/tag582.xml"/><Relationship Id="rId4" Type="http://schemas.openxmlformats.org/officeDocument/2006/relationships/tags" Target="../tags/tag581.xml"/><Relationship Id="rId32" Type="http://schemas.openxmlformats.org/officeDocument/2006/relationships/notesSlide" Target="../notesSlides/notesSlide72.xml"/><Relationship Id="rId31" Type="http://schemas.openxmlformats.org/officeDocument/2006/relationships/slideLayout" Target="../slideLayouts/slideLayout7.xml"/><Relationship Id="rId30" Type="http://schemas.openxmlformats.org/officeDocument/2006/relationships/tags" Target="../tags/tag607.xml"/><Relationship Id="rId3" Type="http://schemas.openxmlformats.org/officeDocument/2006/relationships/tags" Target="../tags/tag580.xml"/><Relationship Id="rId29" Type="http://schemas.openxmlformats.org/officeDocument/2006/relationships/tags" Target="../tags/tag606.xml"/><Relationship Id="rId28" Type="http://schemas.openxmlformats.org/officeDocument/2006/relationships/tags" Target="../tags/tag605.xml"/><Relationship Id="rId27" Type="http://schemas.openxmlformats.org/officeDocument/2006/relationships/tags" Target="../tags/tag604.xml"/><Relationship Id="rId26" Type="http://schemas.openxmlformats.org/officeDocument/2006/relationships/tags" Target="../tags/tag603.xml"/><Relationship Id="rId25" Type="http://schemas.openxmlformats.org/officeDocument/2006/relationships/tags" Target="../tags/tag602.xml"/><Relationship Id="rId24" Type="http://schemas.openxmlformats.org/officeDocument/2006/relationships/tags" Target="../tags/tag601.xml"/><Relationship Id="rId23" Type="http://schemas.openxmlformats.org/officeDocument/2006/relationships/tags" Target="../tags/tag600.xml"/><Relationship Id="rId22" Type="http://schemas.openxmlformats.org/officeDocument/2006/relationships/tags" Target="../tags/tag599.xml"/><Relationship Id="rId21" Type="http://schemas.openxmlformats.org/officeDocument/2006/relationships/tags" Target="../tags/tag598.xml"/><Relationship Id="rId20" Type="http://schemas.openxmlformats.org/officeDocument/2006/relationships/tags" Target="../tags/tag597.xml"/><Relationship Id="rId2" Type="http://schemas.microsoft.com/office/2007/relationships/hdphoto" Target="../media/image2.wdp"/><Relationship Id="rId19" Type="http://schemas.openxmlformats.org/officeDocument/2006/relationships/tags" Target="../tags/tag596.xml"/><Relationship Id="rId18" Type="http://schemas.openxmlformats.org/officeDocument/2006/relationships/tags" Target="../tags/tag595.xml"/><Relationship Id="rId17" Type="http://schemas.openxmlformats.org/officeDocument/2006/relationships/tags" Target="../tags/tag594.xml"/><Relationship Id="rId16" Type="http://schemas.openxmlformats.org/officeDocument/2006/relationships/tags" Target="../tags/tag593.xml"/><Relationship Id="rId15" Type="http://schemas.openxmlformats.org/officeDocument/2006/relationships/tags" Target="../tags/tag592.xml"/><Relationship Id="rId14" Type="http://schemas.openxmlformats.org/officeDocument/2006/relationships/tags" Target="../tags/tag591.xml"/><Relationship Id="rId13" Type="http://schemas.openxmlformats.org/officeDocument/2006/relationships/tags" Target="../tags/tag590.xml"/><Relationship Id="rId12" Type="http://schemas.openxmlformats.org/officeDocument/2006/relationships/tags" Target="../tags/tag589.xml"/><Relationship Id="rId11" Type="http://schemas.openxmlformats.org/officeDocument/2006/relationships/tags" Target="../tags/tag588.xml"/><Relationship Id="rId10" Type="http://schemas.openxmlformats.org/officeDocument/2006/relationships/tags" Target="../tags/tag587.xml"/><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75.xml.rels><?xml version="1.0" encoding="UTF-8" standalone="yes"?>
<Relationships xmlns="http://schemas.openxmlformats.org/package/2006/relationships"><Relationship Id="rId9" Type="http://schemas.openxmlformats.org/officeDocument/2006/relationships/tags" Target="../tags/tag616.xml"/><Relationship Id="rId8" Type="http://schemas.openxmlformats.org/officeDocument/2006/relationships/tags" Target="../tags/tag615.xml"/><Relationship Id="rId7" Type="http://schemas.openxmlformats.org/officeDocument/2006/relationships/tags" Target="../tags/tag614.xml"/><Relationship Id="rId6" Type="http://schemas.openxmlformats.org/officeDocument/2006/relationships/tags" Target="../tags/tag613.xml"/><Relationship Id="rId5" Type="http://schemas.openxmlformats.org/officeDocument/2006/relationships/tags" Target="../tags/tag612.xml"/><Relationship Id="rId4" Type="http://schemas.openxmlformats.org/officeDocument/2006/relationships/tags" Target="../tags/tag611.xml"/><Relationship Id="rId32" Type="http://schemas.openxmlformats.org/officeDocument/2006/relationships/notesSlide" Target="../notesSlides/notesSlide75.xml"/><Relationship Id="rId31" Type="http://schemas.openxmlformats.org/officeDocument/2006/relationships/slideLayout" Target="../slideLayouts/slideLayout7.xml"/><Relationship Id="rId30" Type="http://schemas.microsoft.com/office/2007/relationships/hdphoto" Target="../media/image2.wdp"/><Relationship Id="rId3" Type="http://schemas.openxmlformats.org/officeDocument/2006/relationships/tags" Target="../tags/tag610.xml"/><Relationship Id="rId29" Type="http://schemas.openxmlformats.org/officeDocument/2006/relationships/image" Target="../media/image1.png"/><Relationship Id="rId28" Type="http://schemas.openxmlformats.org/officeDocument/2006/relationships/tags" Target="../tags/tag635.xml"/><Relationship Id="rId27" Type="http://schemas.openxmlformats.org/officeDocument/2006/relationships/tags" Target="../tags/tag634.xml"/><Relationship Id="rId26" Type="http://schemas.openxmlformats.org/officeDocument/2006/relationships/tags" Target="../tags/tag633.xml"/><Relationship Id="rId25" Type="http://schemas.openxmlformats.org/officeDocument/2006/relationships/tags" Target="../tags/tag632.xml"/><Relationship Id="rId24" Type="http://schemas.openxmlformats.org/officeDocument/2006/relationships/tags" Target="../tags/tag631.xml"/><Relationship Id="rId23" Type="http://schemas.openxmlformats.org/officeDocument/2006/relationships/tags" Target="../tags/tag630.xml"/><Relationship Id="rId22" Type="http://schemas.openxmlformats.org/officeDocument/2006/relationships/tags" Target="../tags/tag629.xml"/><Relationship Id="rId21" Type="http://schemas.openxmlformats.org/officeDocument/2006/relationships/tags" Target="../tags/tag628.xml"/><Relationship Id="rId20" Type="http://schemas.openxmlformats.org/officeDocument/2006/relationships/tags" Target="../tags/tag627.xml"/><Relationship Id="rId2" Type="http://schemas.openxmlformats.org/officeDocument/2006/relationships/tags" Target="../tags/tag609.xml"/><Relationship Id="rId19" Type="http://schemas.openxmlformats.org/officeDocument/2006/relationships/tags" Target="../tags/tag626.xml"/><Relationship Id="rId18" Type="http://schemas.openxmlformats.org/officeDocument/2006/relationships/tags" Target="../tags/tag625.xml"/><Relationship Id="rId17" Type="http://schemas.openxmlformats.org/officeDocument/2006/relationships/tags" Target="../tags/tag624.xml"/><Relationship Id="rId16" Type="http://schemas.openxmlformats.org/officeDocument/2006/relationships/tags" Target="../tags/tag623.xml"/><Relationship Id="rId15" Type="http://schemas.openxmlformats.org/officeDocument/2006/relationships/tags" Target="../tags/tag622.xml"/><Relationship Id="rId14" Type="http://schemas.openxmlformats.org/officeDocument/2006/relationships/tags" Target="../tags/tag621.xml"/><Relationship Id="rId13" Type="http://schemas.openxmlformats.org/officeDocument/2006/relationships/tags" Target="../tags/tag620.xml"/><Relationship Id="rId12" Type="http://schemas.openxmlformats.org/officeDocument/2006/relationships/tags" Target="../tags/tag619.xml"/><Relationship Id="rId11" Type="http://schemas.openxmlformats.org/officeDocument/2006/relationships/tags" Target="../tags/tag618.xml"/><Relationship Id="rId10" Type="http://schemas.openxmlformats.org/officeDocument/2006/relationships/tags" Target="../tags/tag617.xml"/><Relationship Id="rId1" Type="http://schemas.openxmlformats.org/officeDocument/2006/relationships/tags" Target="../tags/tag608.xml"/></Relationships>
</file>

<file path=ppt/slides/_rels/slide76.xml.rels><?xml version="1.0" encoding="UTF-8" standalone="yes"?>
<Relationships xmlns="http://schemas.openxmlformats.org/package/2006/relationships"><Relationship Id="rId9" Type="http://schemas.openxmlformats.org/officeDocument/2006/relationships/tags" Target="../tags/tag642.xml"/><Relationship Id="rId8" Type="http://schemas.openxmlformats.org/officeDocument/2006/relationships/tags" Target="../tags/tag641.xml"/><Relationship Id="rId7" Type="http://schemas.openxmlformats.org/officeDocument/2006/relationships/tags" Target="../tags/tag640.xml"/><Relationship Id="rId6" Type="http://schemas.openxmlformats.org/officeDocument/2006/relationships/tags" Target="../tags/tag639.xml"/><Relationship Id="rId5" Type="http://schemas.openxmlformats.org/officeDocument/2006/relationships/tags" Target="../tags/tag638.xml"/><Relationship Id="rId4" Type="http://schemas.openxmlformats.org/officeDocument/2006/relationships/tags" Target="../tags/tag637.xml"/><Relationship Id="rId32" Type="http://schemas.openxmlformats.org/officeDocument/2006/relationships/notesSlide" Target="../notesSlides/notesSlide76.xml"/><Relationship Id="rId31" Type="http://schemas.openxmlformats.org/officeDocument/2006/relationships/slideLayout" Target="../slideLayouts/slideLayout7.xml"/><Relationship Id="rId30" Type="http://schemas.openxmlformats.org/officeDocument/2006/relationships/tags" Target="../tags/tag663.xml"/><Relationship Id="rId3" Type="http://schemas.openxmlformats.org/officeDocument/2006/relationships/tags" Target="../tags/tag636.xml"/><Relationship Id="rId29" Type="http://schemas.openxmlformats.org/officeDocument/2006/relationships/tags" Target="../tags/tag662.xml"/><Relationship Id="rId28" Type="http://schemas.openxmlformats.org/officeDocument/2006/relationships/tags" Target="../tags/tag661.xml"/><Relationship Id="rId27" Type="http://schemas.openxmlformats.org/officeDocument/2006/relationships/tags" Target="../tags/tag660.xml"/><Relationship Id="rId26" Type="http://schemas.openxmlformats.org/officeDocument/2006/relationships/tags" Target="../tags/tag659.xml"/><Relationship Id="rId25" Type="http://schemas.openxmlformats.org/officeDocument/2006/relationships/tags" Target="../tags/tag658.xml"/><Relationship Id="rId24" Type="http://schemas.openxmlformats.org/officeDocument/2006/relationships/tags" Target="../tags/tag657.xml"/><Relationship Id="rId23" Type="http://schemas.openxmlformats.org/officeDocument/2006/relationships/tags" Target="../tags/tag656.xml"/><Relationship Id="rId22" Type="http://schemas.openxmlformats.org/officeDocument/2006/relationships/tags" Target="../tags/tag655.xml"/><Relationship Id="rId21" Type="http://schemas.openxmlformats.org/officeDocument/2006/relationships/tags" Target="../tags/tag654.xml"/><Relationship Id="rId20" Type="http://schemas.openxmlformats.org/officeDocument/2006/relationships/tags" Target="../tags/tag653.xml"/><Relationship Id="rId2" Type="http://schemas.microsoft.com/office/2007/relationships/hdphoto" Target="../media/image2.wdp"/><Relationship Id="rId19" Type="http://schemas.openxmlformats.org/officeDocument/2006/relationships/tags" Target="../tags/tag652.xml"/><Relationship Id="rId18" Type="http://schemas.openxmlformats.org/officeDocument/2006/relationships/tags" Target="../tags/tag651.xml"/><Relationship Id="rId17" Type="http://schemas.openxmlformats.org/officeDocument/2006/relationships/tags" Target="../tags/tag650.xml"/><Relationship Id="rId16" Type="http://schemas.openxmlformats.org/officeDocument/2006/relationships/tags" Target="../tags/tag649.xml"/><Relationship Id="rId15" Type="http://schemas.openxmlformats.org/officeDocument/2006/relationships/tags" Target="../tags/tag648.xml"/><Relationship Id="rId14" Type="http://schemas.openxmlformats.org/officeDocument/2006/relationships/tags" Target="../tags/tag647.xml"/><Relationship Id="rId13" Type="http://schemas.openxmlformats.org/officeDocument/2006/relationships/tags" Target="../tags/tag646.xml"/><Relationship Id="rId12" Type="http://schemas.openxmlformats.org/officeDocument/2006/relationships/tags" Target="../tags/tag645.xml"/><Relationship Id="rId11" Type="http://schemas.openxmlformats.org/officeDocument/2006/relationships/tags" Target="../tags/tag644.xml"/><Relationship Id="rId10" Type="http://schemas.openxmlformats.org/officeDocument/2006/relationships/tags" Target="../tags/tag643.xml"/><Relationship Id="rId1" Type="http://schemas.openxmlformats.org/officeDocument/2006/relationships/image" Target="../media/image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9" Type="http://schemas.openxmlformats.org/officeDocument/2006/relationships/tags" Target="../tags/tag670.xml"/><Relationship Id="rId8" Type="http://schemas.openxmlformats.org/officeDocument/2006/relationships/tags" Target="../tags/tag669.xml"/><Relationship Id="rId7" Type="http://schemas.openxmlformats.org/officeDocument/2006/relationships/tags" Target="../tags/tag668.xml"/><Relationship Id="rId6" Type="http://schemas.openxmlformats.org/officeDocument/2006/relationships/tags" Target="../tags/tag667.xml"/><Relationship Id="rId5" Type="http://schemas.openxmlformats.org/officeDocument/2006/relationships/tags" Target="../tags/tag666.xml"/><Relationship Id="rId4" Type="http://schemas.openxmlformats.org/officeDocument/2006/relationships/tags" Target="../tags/tag665.xml"/><Relationship Id="rId32" Type="http://schemas.openxmlformats.org/officeDocument/2006/relationships/notesSlide" Target="../notesSlides/notesSlide78.xml"/><Relationship Id="rId31" Type="http://schemas.openxmlformats.org/officeDocument/2006/relationships/slideLayout" Target="../slideLayouts/slideLayout7.xml"/><Relationship Id="rId30" Type="http://schemas.openxmlformats.org/officeDocument/2006/relationships/tags" Target="../tags/tag691.xml"/><Relationship Id="rId3" Type="http://schemas.openxmlformats.org/officeDocument/2006/relationships/tags" Target="../tags/tag664.xml"/><Relationship Id="rId29" Type="http://schemas.openxmlformats.org/officeDocument/2006/relationships/tags" Target="../tags/tag690.xml"/><Relationship Id="rId28" Type="http://schemas.openxmlformats.org/officeDocument/2006/relationships/tags" Target="../tags/tag689.xml"/><Relationship Id="rId27" Type="http://schemas.openxmlformats.org/officeDocument/2006/relationships/tags" Target="../tags/tag688.xml"/><Relationship Id="rId26" Type="http://schemas.openxmlformats.org/officeDocument/2006/relationships/tags" Target="../tags/tag687.xml"/><Relationship Id="rId25" Type="http://schemas.openxmlformats.org/officeDocument/2006/relationships/tags" Target="../tags/tag686.xml"/><Relationship Id="rId24" Type="http://schemas.openxmlformats.org/officeDocument/2006/relationships/tags" Target="../tags/tag685.xml"/><Relationship Id="rId23" Type="http://schemas.openxmlformats.org/officeDocument/2006/relationships/tags" Target="../tags/tag684.xml"/><Relationship Id="rId22" Type="http://schemas.openxmlformats.org/officeDocument/2006/relationships/tags" Target="../tags/tag683.xml"/><Relationship Id="rId21" Type="http://schemas.openxmlformats.org/officeDocument/2006/relationships/tags" Target="../tags/tag682.xml"/><Relationship Id="rId20" Type="http://schemas.openxmlformats.org/officeDocument/2006/relationships/tags" Target="../tags/tag681.xml"/><Relationship Id="rId2" Type="http://schemas.microsoft.com/office/2007/relationships/hdphoto" Target="../media/image2.wdp"/><Relationship Id="rId19" Type="http://schemas.openxmlformats.org/officeDocument/2006/relationships/tags" Target="../tags/tag680.xml"/><Relationship Id="rId18" Type="http://schemas.openxmlformats.org/officeDocument/2006/relationships/tags" Target="../tags/tag679.xml"/><Relationship Id="rId17" Type="http://schemas.openxmlformats.org/officeDocument/2006/relationships/tags" Target="../tags/tag678.xml"/><Relationship Id="rId16" Type="http://schemas.openxmlformats.org/officeDocument/2006/relationships/tags" Target="../tags/tag677.xml"/><Relationship Id="rId15" Type="http://schemas.openxmlformats.org/officeDocument/2006/relationships/tags" Target="../tags/tag676.xml"/><Relationship Id="rId14" Type="http://schemas.openxmlformats.org/officeDocument/2006/relationships/tags" Target="../tags/tag675.xml"/><Relationship Id="rId13" Type="http://schemas.openxmlformats.org/officeDocument/2006/relationships/tags" Target="../tags/tag674.xml"/><Relationship Id="rId12" Type="http://schemas.openxmlformats.org/officeDocument/2006/relationships/tags" Target="../tags/tag673.xml"/><Relationship Id="rId11" Type="http://schemas.openxmlformats.org/officeDocument/2006/relationships/tags" Target="../tags/tag672.xml"/><Relationship Id="rId10" Type="http://schemas.openxmlformats.org/officeDocument/2006/relationships/tags" Target="../tags/tag671.xml"/><Relationship Id="rId1" Type="http://schemas.openxmlformats.org/officeDocument/2006/relationships/image" Target="../media/image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86.xml.rels><?xml version="1.0" encoding="UTF-8" standalone="yes"?>
<Relationships xmlns="http://schemas.openxmlformats.org/package/2006/relationships"><Relationship Id="rId9" Type="http://schemas.openxmlformats.org/officeDocument/2006/relationships/tags" Target="../tags/tag698.xml"/><Relationship Id="rId8" Type="http://schemas.openxmlformats.org/officeDocument/2006/relationships/tags" Target="../tags/tag697.xml"/><Relationship Id="rId7" Type="http://schemas.openxmlformats.org/officeDocument/2006/relationships/tags" Target="../tags/tag696.xml"/><Relationship Id="rId6" Type="http://schemas.openxmlformats.org/officeDocument/2006/relationships/tags" Target="../tags/tag695.xml"/><Relationship Id="rId5" Type="http://schemas.openxmlformats.org/officeDocument/2006/relationships/tags" Target="../tags/tag694.xml"/><Relationship Id="rId4" Type="http://schemas.openxmlformats.org/officeDocument/2006/relationships/tags" Target="../tags/tag693.xml"/><Relationship Id="rId32" Type="http://schemas.openxmlformats.org/officeDocument/2006/relationships/notesSlide" Target="../notesSlides/notesSlide86.xml"/><Relationship Id="rId31" Type="http://schemas.openxmlformats.org/officeDocument/2006/relationships/slideLayout" Target="../slideLayouts/slideLayout7.xml"/><Relationship Id="rId30" Type="http://schemas.openxmlformats.org/officeDocument/2006/relationships/tags" Target="../tags/tag719.xml"/><Relationship Id="rId3" Type="http://schemas.openxmlformats.org/officeDocument/2006/relationships/tags" Target="../tags/tag692.xml"/><Relationship Id="rId29" Type="http://schemas.openxmlformats.org/officeDocument/2006/relationships/tags" Target="../tags/tag718.xml"/><Relationship Id="rId28" Type="http://schemas.openxmlformats.org/officeDocument/2006/relationships/tags" Target="../tags/tag717.xml"/><Relationship Id="rId27" Type="http://schemas.openxmlformats.org/officeDocument/2006/relationships/tags" Target="../tags/tag716.xml"/><Relationship Id="rId26" Type="http://schemas.openxmlformats.org/officeDocument/2006/relationships/tags" Target="../tags/tag715.xml"/><Relationship Id="rId25" Type="http://schemas.openxmlformats.org/officeDocument/2006/relationships/tags" Target="../tags/tag714.xml"/><Relationship Id="rId24" Type="http://schemas.openxmlformats.org/officeDocument/2006/relationships/tags" Target="../tags/tag713.xml"/><Relationship Id="rId23" Type="http://schemas.openxmlformats.org/officeDocument/2006/relationships/tags" Target="../tags/tag712.xml"/><Relationship Id="rId22" Type="http://schemas.openxmlformats.org/officeDocument/2006/relationships/tags" Target="../tags/tag711.xml"/><Relationship Id="rId21" Type="http://schemas.openxmlformats.org/officeDocument/2006/relationships/tags" Target="../tags/tag710.xml"/><Relationship Id="rId20" Type="http://schemas.openxmlformats.org/officeDocument/2006/relationships/tags" Target="../tags/tag709.xml"/><Relationship Id="rId2" Type="http://schemas.microsoft.com/office/2007/relationships/hdphoto" Target="../media/image2.wdp"/><Relationship Id="rId19" Type="http://schemas.openxmlformats.org/officeDocument/2006/relationships/tags" Target="../tags/tag708.xml"/><Relationship Id="rId18" Type="http://schemas.openxmlformats.org/officeDocument/2006/relationships/tags" Target="../tags/tag707.xml"/><Relationship Id="rId17" Type="http://schemas.openxmlformats.org/officeDocument/2006/relationships/tags" Target="../tags/tag706.xml"/><Relationship Id="rId16" Type="http://schemas.openxmlformats.org/officeDocument/2006/relationships/tags" Target="../tags/tag705.xml"/><Relationship Id="rId15" Type="http://schemas.openxmlformats.org/officeDocument/2006/relationships/tags" Target="../tags/tag704.xml"/><Relationship Id="rId14" Type="http://schemas.openxmlformats.org/officeDocument/2006/relationships/tags" Target="../tags/tag703.xml"/><Relationship Id="rId13" Type="http://schemas.openxmlformats.org/officeDocument/2006/relationships/tags" Target="../tags/tag702.xml"/><Relationship Id="rId12" Type="http://schemas.openxmlformats.org/officeDocument/2006/relationships/tags" Target="../tags/tag701.xml"/><Relationship Id="rId11" Type="http://schemas.openxmlformats.org/officeDocument/2006/relationships/tags" Target="../tags/tag700.xml"/><Relationship Id="rId10" Type="http://schemas.openxmlformats.org/officeDocument/2006/relationships/tags" Target="../tags/tag699.xml"/><Relationship Id="rId1" Type="http://schemas.openxmlformats.org/officeDocument/2006/relationships/image" Target="../media/image1.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87.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tags" Target="../tags/tag721.xml"/><Relationship Id="rId1" Type="http://schemas.openxmlformats.org/officeDocument/2006/relationships/tags" Target="../tags/tag720.xml"/></Relationships>
</file>

<file path=ppt/slides/_rels/slide88.xml.rels><?xml version="1.0" encoding="UTF-8" standalone="yes"?>
<Relationships xmlns="http://schemas.openxmlformats.org/package/2006/relationships"><Relationship Id="rId8" Type="http://schemas.openxmlformats.org/officeDocument/2006/relationships/notesSlide" Target="../notesSlides/notesSlide88.xml"/><Relationship Id="rId7"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tags" Target="../tags/tag723.xml"/><Relationship Id="rId1" Type="http://schemas.openxmlformats.org/officeDocument/2006/relationships/tags" Target="../tags/tag722.xml"/></Relationships>
</file>

<file path=ppt/slides/_rels/slide89.xml.rels><?xml version="1.0" encoding="UTF-8" standalone="yes"?>
<Relationships xmlns="http://schemas.openxmlformats.org/package/2006/relationships"><Relationship Id="rId9" Type="http://schemas.openxmlformats.org/officeDocument/2006/relationships/tags" Target="../tags/tag730.xml"/><Relationship Id="rId8" Type="http://schemas.openxmlformats.org/officeDocument/2006/relationships/tags" Target="../tags/tag729.xml"/><Relationship Id="rId7" Type="http://schemas.openxmlformats.org/officeDocument/2006/relationships/tags" Target="../tags/tag728.xml"/><Relationship Id="rId6" Type="http://schemas.openxmlformats.org/officeDocument/2006/relationships/tags" Target="../tags/tag727.xml"/><Relationship Id="rId5" Type="http://schemas.openxmlformats.org/officeDocument/2006/relationships/tags" Target="../tags/tag726.xml"/><Relationship Id="rId4" Type="http://schemas.openxmlformats.org/officeDocument/2006/relationships/tags" Target="../tags/tag725.xml"/><Relationship Id="rId32" Type="http://schemas.openxmlformats.org/officeDocument/2006/relationships/notesSlide" Target="../notesSlides/notesSlide89.xml"/><Relationship Id="rId31" Type="http://schemas.openxmlformats.org/officeDocument/2006/relationships/slideLayout" Target="../slideLayouts/slideLayout7.xml"/><Relationship Id="rId30" Type="http://schemas.openxmlformats.org/officeDocument/2006/relationships/tags" Target="../tags/tag751.xml"/><Relationship Id="rId3" Type="http://schemas.openxmlformats.org/officeDocument/2006/relationships/tags" Target="../tags/tag724.xml"/><Relationship Id="rId29" Type="http://schemas.openxmlformats.org/officeDocument/2006/relationships/tags" Target="../tags/tag750.xml"/><Relationship Id="rId28" Type="http://schemas.openxmlformats.org/officeDocument/2006/relationships/tags" Target="../tags/tag749.xml"/><Relationship Id="rId27" Type="http://schemas.openxmlformats.org/officeDocument/2006/relationships/tags" Target="../tags/tag748.xml"/><Relationship Id="rId26" Type="http://schemas.openxmlformats.org/officeDocument/2006/relationships/tags" Target="../tags/tag747.xml"/><Relationship Id="rId25" Type="http://schemas.openxmlformats.org/officeDocument/2006/relationships/tags" Target="../tags/tag746.xml"/><Relationship Id="rId24" Type="http://schemas.openxmlformats.org/officeDocument/2006/relationships/tags" Target="../tags/tag745.xml"/><Relationship Id="rId23" Type="http://schemas.openxmlformats.org/officeDocument/2006/relationships/tags" Target="../tags/tag744.xml"/><Relationship Id="rId22" Type="http://schemas.openxmlformats.org/officeDocument/2006/relationships/tags" Target="../tags/tag743.xml"/><Relationship Id="rId21" Type="http://schemas.openxmlformats.org/officeDocument/2006/relationships/tags" Target="../tags/tag742.xml"/><Relationship Id="rId20" Type="http://schemas.openxmlformats.org/officeDocument/2006/relationships/tags" Target="../tags/tag741.xml"/><Relationship Id="rId2" Type="http://schemas.microsoft.com/office/2007/relationships/hdphoto" Target="../media/image2.wdp"/><Relationship Id="rId19" Type="http://schemas.openxmlformats.org/officeDocument/2006/relationships/tags" Target="../tags/tag740.xml"/><Relationship Id="rId18" Type="http://schemas.openxmlformats.org/officeDocument/2006/relationships/tags" Target="../tags/tag739.xml"/><Relationship Id="rId17" Type="http://schemas.openxmlformats.org/officeDocument/2006/relationships/tags" Target="../tags/tag738.xml"/><Relationship Id="rId16" Type="http://schemas.openxmlformats.org/officeDocument/2006/relationships/tags" Target="../tags/tag737.xml"/><Relationship Id="rId15" Type="http://schemas.openxmlformats.org/officeDocument/2006/relationships/tags" Target="../tags/tag736.xml"/><Relationship Id="rId14" Type="http://schemas.openxmlformats.org/officeDocument/2006/relationships/tags" Target="../tags/tag735.xml"/><Relationship Id="rId13" Type="http://schemas.openxmlformats.org/officeDocument/2006/relationships/tags" Target="../tags/tag734.xml"/><Relationship Id="rId12" Type="http://schemas.openxmlformats.org/officeDocument/2006/relationships/tags" Target="../tags/tag733.xml"/><Relationship Id="rId11" Type="http://schemas.openxmlformats.org/officeDocument/2006/relationships/tags" Target="../tags/tag732.xml"/><Relationship Id="rId10" Type="http://schemas.openxmlformats.org/officeDocument/2006/relationships/tags" Target="../tags/tag73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635"/>
            <a:ext cx="12192635" cy="204533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4" name="圆角矩形 3"/>
          <p:cNvSpPr/>
          <p:nvPr>
            <p:custDataLst>
              <p:tags r:id="rId1"/>
            </p:custDataLst>
          </p:nvPr>
        </p:nvSpPr>
        <p:spPr>
          <a:xfrm>
            <a:off x="0" y="2599055"/>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rPr>
              <a:t>Time/Space Separation-Based Physics-Informed</a:t>
            </a:r>
            <a:endParaRPr lang="en-US" altLang="zh-CN" sz="1400" b="1" dirty="0">
              <a:solidFill>
                <a:schemeClr val="bg1"/>
              </a:solidFill>
              <a:ea typeface="等线 Light" panose="02010600030101010101" charset="-122"/>
              <a:cs typeface="Arial" panose="020B0604020202020204" pitchFamily="34" charset="0"/>
            </a:endParaRPr>
          </a:p>
          <a:p>
            <a:pPr algn="ctr">
              <a:lnSpc>
                <a:spcPct val="150000"/>
              </a:lnSpc>
            </a:pPr>
            <a:r>
              <a:rPr lang="en-US" altLang="zh-CN" sz="1400" b="1" dirty="0">
                <a:solidFill>
                  <a:schemeClr val="bg1"/>
                </a:solidFill>
                <a:ea typeface="等线 Light" panose="02010600030101010101" charset="-122"/>
                <a:cs typeface="Arial" panose="020B0604020202020204" pitchFamily="34" charset="0"/>
              </a:rPr>
              <a:t>Machine Learning for Spatiotemporal Modeling</a:t>
            </a:r>
            <a:endParaRPr lang="en-US" altLang="zh-CN" sz="1400" b="1" dirty="0">
              <a:solidFill>
                <a:schemeClr val="bg1"/>
              </a:solidFill>
              <a:ea typeface="等线 Light" panose="02010600030101010101" charset="-122"/>
              <a:cs typeface="Arial" panose="020B0604020202020204" pitchFamily="34" charset="0"/>
            </a:endParaRPr>
          </a:p>
          <a:p>
            <a:pPr algn="ctr">
              <a:lnSpc>
                <a:spcPct val="150000"/>
              </a:lnSpc>
            </a:pPr>
            <a:r>
              <a:rPr lang="en-US" altLang="zh-CN" sz="1400" b="1" dirty="0">
                <a:solidFill>
                  <a:schemeClr val="bg1"/>
                </a:solidFill>
                <a:ea typeface="等线 Light" panose="02010600030101010101" charset="-122"/>
                <a:cs typeface="Arial" panose="020B0604020202020204" pitchFamily="34" charset="0"/>
              </a:rPr>
              <a:t>of Distributed Parameter Systems</a:t>
            </a:r>
            <a:endParaRPr lang="en-US" altLang="zh-CN" sz="1400" b="1" dirty="0">
              <a:solidFill>
                <a:schemeClr val="bg1"/>
              </a:solidFill>
              <a:ea typeface="等线 Light" panose="02010600030101010101" charset="-122"/>
              <a:cs typeface="Arial" panose="020B0604020202020204" pitchFamily="34" charset="0"/>
            </a:endParaRPr>
          </a:p>
        </p:txBody>
      </p:sp>
      <p:sp>
        <p:nvSpPr>
          <p:cNvPr id="17" name="文本框 16"/>
          <p:cNvSpPr txBox="1"/>
          <p:nvPr/>
        </p:nvSpPr>
        <p:spPr>
          <a:xfrm>
            <a:off x="309724" y="181266"/>
            <a:ext cx="11186276" cy="2584450"/>
          </a:xfrm>
          <a:prstGeom prst="rect">
            <a:avLst/>
          </a:prstGeom>
          <a:noFill/>
        </p:spPr>
        <p:txBody>
          <a:bodyPr wrap="square" rtlCol="0" anchor="t">
            <a:spAutoFit/>
          </a:bodyPr>
          <a:lstStyle/>
          <a:p>
            <a:pPr algn="ctr">
              <a:lnSpc>
                <a:spcPct val="150000"/>
              </a:lnSpc>
            </a:pPr>
            <a:r>
              <a:rPr lang="en-US" altLang="zh-CN" sz="3600" b="1" dirty="0">
                <a:solidFill>
                  <a:schemeClr val="bg1"/>
                </a:solidFill>
                <a:sym typeface="+mn-ea"/>
              </a:rPr>
              <a:t>Gradient-Perturbation-Based Federated Optimization: From Lossy Terrain Representation to Flattening Search and Saddle Point Escape</a:t>
            </a:r>
            <a:endParaRPr lang="en-US" altLang="zh-CN" sz="3600" b="1" dirty="0">
              <a:solidFill>
                <a:schemeClr val="bg1"/>
              </a:solidFill>
              <a:sym typeface="+mn-ea"/>
            </a:endParaRPr>
          </a:p>
        </p:txBody>
      </p:sp>
      <p:sp>
        <p:nvSpPr>
          <p:cNvPr id="2" name="文本框 1"/>
          <p:cNvSpPr txBox="1"/>
          <p:nvPr>
            <p:custDataLst>
              <p:tags r:id="rId2"/>
            </p:custDataLst>
          </p:nvPr>
        </p:nvSpPr>
        <p:spPr>
          <a:xfrm>
            <a:off x="1919605" y="2205355"/>
            <a:ext cx="422275" cy="436880"/>
          </a:xfrm>
          <a:prstGeom prst="rect">
            <a:avLst/>
          </a:prstGeom>
          <a:noFill/>
        </p:spPr>
        <p:txBody>
          <a:bodyPr wrap="none" rtlCol="0" anchor="t">
            <a:noAutofit/>
          </a:bodyPr>
          <a:lstStyle/>
          <a:p>
            <a:r>
              <a:rPr lang="zh-CN" altLang="en-US" b="1" dirty="0"/>
              <a:t>①</a:t>
            </a:r>
            <a:endParaRPr lang="zh-CN" altLang="en-US" b="1" dirty="0"/>
          </a:p>
        </p:txBody>
      </p:sp>
      <p:sp>
        <p:nvSpPr>
          <p:cNvPr id="3" name="文本框 2"/>
          <p:cNvSpPr txBox="1"/>
          <p:nvPr>
            <p:custDataLst>
              <p:tags r:id="rId3"/>
            </p:custDataLst>
          </p:nvPr>
        </p:nvSpPr>
        <p:spPr>
          <a:xfrm>
            <a:off x="6023321" y="2229983"/>
            <a:ext cx="415498" cy="369332"/>
          </a:xfrm>
          <a:prstGeom prst="rect">
            <a:avLst/>
          </a:prstGeom>
          <a:noFill/>
        </p:spPr>
        <p:txBody>
          <a:bodyPr wrap="none" rtlCol="0" anchor="t">
            <a:spAutoFit/>
          </a:bodyPr>
          <a:lstStyle/>
          <a:p>
            <a:r>
              <a:rPr lang="zh-CN" altLang="en-US" b="1" dirty="0"/>
              <a:t>②</a:t>
            </a:r>
            <a:endParaRPr lang="zh-CN" altLang="en-US" b="1" dirty="0"/>
          </a:p>
        </p:txBody>
      </p:sp>
      <p:sp>
        <p:nvSpPr>
          <p:cNvPr id="18" name="文本框 17"/>
          <p:cNvSpPr txBox="1"/>
          <p:nvPr>
            <p:custDataLst>
              <p:tags r:id="rId4"/>
            </p:custDataLst>
          </p:nvPr>
        </p:nvSpPr>
        <p:spPr>
          <a:xfrm>
            <a:off x="9983527" y="2205514"/>
            <a:ext cx="415498" cy="369332"/>
          </a:xfrm>
          <a:prstGeom prst="rect">
            <a:avLst/>
          </a:prstGeom>
          <a:noFill/>
        </p:spPr>
        <p:txBody>
          <a:bodyPr wrap="none" rtlCol="0" anchor="t">
            <a:spAutoFit/>
          </a:bodyPr>
          <a:lstStyle/>
          <a:p>
            <a:r>
              <a:rPr lang="zh-CN" altLang="en-US" b="1" dirty="0"/>
              <a:t>③</a:t>
            </a:r>
            <a:endParaRPr lang="zh-CN" altLang="en-US" b="1" dirty="0"/>
          </a:p>
        </p:txBody>
      </p:sp>
      <p:sp>
        <p:nvSpPr>
          <p:cNvPr id="19" name="文本框 18"/>
          <p:cNvSpPr txBox="1"/>
          <p:nvPr>
            <p:custDataLst>
              <p:tags r:id="rId5"/>
            </p:custDataLst>
          </p:nvPr>
        </p:nvSpPr>
        <p:spPr>
          <a:xfrm>
            <a:off x="2999593" y="4462772"/>
            <a:ext cx="415498" cy="369332"/>
          </a:xfrm>
          <a:prstGeom prst="rect">
            <a:avLst/>
          </a:prstGeom>
          <a:noFill/>
        </p:spPr>
        <p:txBody>
          <a:bodyPr wrap="none" rtlCol="0" anchor="t">
            <a:spAutoFit/>
          </a:bodyPr>
          <a:lstStyle/>
          <a:p>
            <a:r>
              <a:rPr lang="zh-CN" altLang="en-US" b="1" dirty="0"/>
              <a:t>④</a:t>
            </a:r>
            <a:endParaRPr lang="zh-CN" altLang="en-US" b="1" dirty="0"/>
          </a:p>
        </p:txBody>
      </p:sp>
      <p:sp>
        <p:nvSpPr>
          <p:cNvPr id="20" name="文本框 19"/>
          <p:cNvSpPr txBox="1"/>
          <p:nvPr>
            <p:custDataLst>
              <p:tags r:id="rId6"/>
            </p:custDataLst>
          </p:nvPr>
        </p:nvSpPr>
        <p:spPr>
          <a:xfrm>
            <a:off x="8688294" y="4462851"/>
            <a:ext cx="415498" cy="369332"/>
          </a:xfrm>
          <a:prstGeom prst="rect">
            <a:avLst/>
          </a:prstGeom>
          <a:noFill/>
        </p:spPr>
        <p:txBody>
          <a:bodyPr wrap="none" rtlCol="0" anchor="t">
            <a:spAutoFit/>
          </a:bodyPr>
          <a:lstStyle/>
          <a:p>
            <a:r>
              <a:rPr lang="zh-CN" altLang="en-US" b="1" dirty="0"/>
              <a:t>⑤</a:t>
            </a:r>
            <a:endParaRPr lang="zh-CN" altLang="en-US" b="1" dirty="0"/>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9" name="圆角矩形 8"/>
          <p:cNvSpPr/>
          <p:nvPr>
            <p:custDataLst>
              <p:tags r:id="rId7"/>
            </p:custDataLst>
          </p:nvPr>
        </p:nvSpPr>
        <p:spPr>
          <a:xfrm>
            <a:off x="4064635" y="2599055"/>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rPr>
              <a:t>Physics-Informed Adaptive-Weight NBeatsx for</a:t>
            </a:r>
            <a:endParaRPr lang="en-US" altLang="zh-CN" sz="1400" b="1" dirty="0">
              <a:solidFill>
                <a:schemeClr val="bg1"/>
              </a:solidFill>
              <a:ea typeface="等线 Light" panose="02010600030101010101" charset="-122"/>
              <a:cs typeface="Arial" panose="020B0604020202020204" pitchFamily="34" charset="0"/>
            </a:endParaRPr>
          </a:p>
          <a:p>
            <a:pPr algn="ctr">
              <a:lnSpc>
                <a:spcPct val="150000"/>
              </a:lnSpc>
            </a:pPr>
            <a:r>
              <a:rPr lang="en-US" altLang="zh-CN" sz="1400" b="1" dirty="0">
                <a:solidFill>
                  <a:schemeClr val="bg1"/>
                </a:solidFill>
                <a:ea typeface="等线 Light" panose="02010600030101010101" charset="-122"/>
                <a:cs typeface="Arial" panose="020B0604020202020204" pitchFamily="34" charset="0"/>
              </a:rPr>
              <a:t>Short-Term Wind Power Forecasting</a:t>
            </a:r>
            <a:endParaRPr lang="en-US" altLang="zh-CN" sz="1400" b="1" dirty="0">
              <a:solidFill>
                <a:schemeClr val="bg1"/>
              </a:solidFill>
              <a:ea typeface="等线 Light" panose="02010600030101010101" charset="-122"/>
              <a:cs typeface="Arial" panose="020B0604020202020204" pitchFamily="34" charset="0"/>
            </a:endParaRPr>
          </a:p>
        </p:txBody>
      </p:sp>
      <p:sp>
        <p:nvSpPr>
          <p:cNvPr id="10" name="圆角矩形 9"/>
          <p:cNvSpPr/>
          <p:nvPr>
            <p:custDataLst>
              <p:tags r:id="rId8"/>
            </p:custDataLst>
          </p:nvPr>
        </p:nvSpPr>
        <p:spPr>
          <a:xfrm>
            <a:off x="8129270" y="2574925"/>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rPr>
              <a:t>Robust Power System State Estimation Using Physics-Informed Neural Networks</a:t>
            </a:r>
            <a:endParaRPr lang="en-US" altLang="zh-CN" sz="1400" b="1" dirty="0">
              <a:solidFill>
                <a:schemeClr val="bg1"/>
              </a:solidFill>
              <a:ea typeface="等线" panose="02010600030101010101" charset="-122"/>
              <a:cs typeface="Arial" panose="020B0604020202020204" pitchFamily="34" charset="0"/>
            </a:endParaRPr>
          </a:p>
        </p:txBody>
      </p:sp>
      <p:sp>
        <p:nvSpPr>
          <p:cNvPr id="12" name="圆角矩形 11"/>
          <p:cNvSpPr/>
          <p:nvPr>
            <p:custDataLst>
              <p:tags r:id="rId9"/>
            </p:custDataLst>
          </p:nvPr>
        </p:nvSpPr>
        <p:spPr>
          <a:xfrm>
            <a:off x="6239510" y="4832350"/>
            <a:ext cx="544957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Physics-Informed Passive Motion Paradigm</a:t>
            </a:r>
            <a:endParaRPr lang="en-US" altLang="zh-CN" sz="1400" b="1" dirty="0">
              <a:solidFill>
                <a:schemeClr val="bg1"/>
              </a:solidFill>
              <a:ea typeface="等线" panose="02010600030101010101" charset="-122"/>
              <a:cs typeface="Arial" panose="020B0604020202020204" pitchFamily="34" charset="0"/>
              <a:sym typeface="+mn-ea"/>
            </a:endParaRPr>
          </a:p>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 for Parallel Robots: A High-Precision </a:t>
            </a:r>
            <a:endParaRPr lang="en-US" altLang="zh-CN" sz="1400" b="1" dirty="0">
              <a:solidFill>
                <a:schemeClr val="bg1"/>
              </a:solidFill>
              <a:ea typeface="等线" panose="02010600030101010101" charset="-122"/>
              <a:cs typeface="Arial" panose="020B0604020202020204" pitchFamily="34" charset="0"/>
              <a:sym typeface="+mn-ea"/>
            </a:endParaRPr>
          </a:p>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Motor-Primitives Framework</a:t>
            </a:r>
            <a:endParaRPr lang="en-US" altLang="zh-CN" sz="1400" b="1" dirty="0">
              <a:solidFill>
                <a:schemeClr val="bg1"/>
              </a:solidFill>
              <a:ea typeface="等线 Light" panose="02010600030101010101" charset="-122"/>
              <a:cs typeface="Arial" panose="020B0604020202020204" pitchFamily="34" charset="0"/>
            </a:endParaRPr>
          </a:p>
        </p:txBody>
      </p:sp>
      <p:sp>
        <p:nvSpPr>
          <p:cNvPr id="13" name="圆角矩形 12"/>
          <p:cNvSpPr/>
          <p:nvPr>
            <p:custDataLst>
              <p:tags r:id="rId10"/>
            </p:custDataLst>
          </p:nvPr>
        </p:nvSpPr>
        <p:spPr>
          <a:xfrm>
            <a:off x="480060" y="4832350"/>
            <a:ext cx="544957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rPr>
              <a:t>Physics-Informed Evidential Network: A General</a:t>
            </a:r>
            <a:endParaRPr lang="en-US" altLang="zh-CN" sz="1400" b="1" dirty="0">
              <a:solidFill>
                <a:schemeClr val="bg1"/>
              </a:solidFill>
              <a:ea typeface="等线" panose="02010600030101010101" charset="-122"/>
              <a:cs typeface="Arial" panose="020B0604020202020204" pitchFamily="34" charset="0"/>
            </a:endParaRPr>
          </a:p>
          <a:p>
            <a:pPr algn="ctr">
              <a:lnSpc>
                <a:spcPct val="150000"/>
              </a:lnSpc>
            </a:pPr>
            <a:r>
              <a:rPr lang="en-US" altLang="zh-CN" sz="1400" b="1" dirty="0">
                <a:solidFill>
                  <a:schemeClr val="bg1"/>
                </a:solidFill>
                <a:ea typeface="等线" panose="02010600030101010101" charset="-122"/>
                <a:cs typeface="Arial" panose="020B0604020202020204" pitchFamily="34" charset="0"/>
              </a:rPr>
              <a:t>Framework for Uncertainty Evaluation in Nonlinear</a:t>
            </a:r>
            <a:endParaRPr lang="en-US" altLang="zh-CN" sz="1400" b="1" dirty="0">
              <a:solidFill>
                <a:schemeClr val="bg1"/>
              </a:solidFill>
              <a:ea typeface="等线" panose="02010600030101010101" charset="-122"/>
              <a:cs typeface="Arial" panose="020B0604020202020204" pitchFamily="34" charset="0"/>
            </a:endParaRPr>
          </a:p>
          <a:p>
            <a:pPr algn="ctr">
              <a:lnSpc>
                <a:spcPct val="150000"/>
              </a:lnSpc>
            </a:pPr>
            <a:r>
              <a:rPr lang="en-US" altLang="zh-CN" sz="1400" b="1" dirty="0">
                <a:solidFill>
                  <a:schemeClr val="bg1"/>
                </a:solidFill>
                <a:ea typeface="等线" panose="02010600030101010101" charset="-122"/>
                <a:cs typeface="Arial" panose="020B0604020202020204" pitchFamily="34" charset="0"/>
              </a:rPr>
              <a:t>Dynamic Measurement Systems</a:t>
            </a:r>
            <a:endParaRPr lang="en-US" altLang="zh-CN" sz="1400" b="1" dirty="0">
              <a:solidFill>
                <a:schemeClr val="bg1"/>
              </a:solidFill>
              <a:ea typeface="等线" panose="02010600030101010101" charset="-122"/>
              <a:cs typeface="Arial" panose="020B0604020202020204" pitchFamily="34" charset="0"/>
            </a:endParaRPr>
          </a:p>
        </p:txBody>
      </p:sp>
      <p:sp>
        <p:nvSpPr>
          <p:cNvPr id="5" name="圆角矩形 3"/>
          <p:cNvSpPr/>
          <p:nvPr>
            <p:custDataLst>
              <p:tags r:id="rId11"/>
            </p:custDataLst>
          </p:nvPr>
        </p:nvSpPr>
        <p:spPr>
          <a:xfrm>
            <a:off x="-4519" y="2578736"/>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Beyond Local Sharpness Communication-Efficient Global Sharpness-aware Minimization for Federated Learning</a:t>
            </a:r>
            <a:endParaRPr lang="en-US" altLang="zh-CN" sz="1400" b="1" dirty="0">
              <a:solidFill>
                <a:schemeClr val="bg1"/>
              </a:solidFill>
              <a:ea typeface="等线 Light" panose="02010600030101010101" charset="-122"/>
              <a:cs typeface="Arial" panose="020B0604020202020204" pitchFamily="34" charset="0"/>
            </a:endParaRPr>
          </a:p>
        </p:txBody>
      </p:sp>
      <p:sp>
        <p:nvSpPr>
          <p:cNvPr id="7" name="圆角矩形 8"/>
          <p:cNvSpPr/>
          <p:nvPr>
            <p:custDataLst>
              <p:tags r:id="rId12"/>
            </p:custDataLst>
          </p:nvPr>
        </p:nvSpPr>
        <p:spPr>
          <a:xfrm>
            <a:off x="4060116" y="2578736"/>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rPr>
              <a:t>Rethinking the Flat Minima Searching in Federated Learning</a:t>
            </a:r>
            <a:endParaRPr lang="en-US" altLang="zh-CN" sz="1400" b="1" dirty="0">
              <a:solidFill>
                <a:schemeClr val="bg1"/>
              </a:solidFill>
              <a:ea typeface="等线 Light" panose="02010600030101010101" charset="-122"/>
              <a:cs typeface="Arial" panose="020B0604020202020204" pitchFamily="34" charset="0"/>
            </a:endParaRPr>
          </a:p>
        </p:txBody>
      </p:sp>
      <p:sp>
        <p:nvSpPr>
          <p:cNvPr id="8" name="圆角矩形 9"/>
          <p:cNvSpPr/>
          <p:nvPr>
            <p:custDataLst>
              <p:tags r:id="rId13"/>
            </p:custDataLst>
          </p:nvPr>
        </p:nvSpPr>
        <p:spPr>
          <a:xfrm>
            <a:off x="8124751" y="2554606"/>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rPr>
              <a:t>SADDLe: Sharpness-Aware Decentralized Deep Learning with Heterogeneous data</a:t>
            </a:r>
            <a:endParaRPr lang="en-US" altLang="zh-CN" sz="1400" b="1" dirty="0">
              <a:solidFill>
                <a:schemeClr val="bg1"/>
              </a:solidFill>
              <a:ea typeface="等线" panose="02010600030101010101" charset="-122"/>
              <a:cs typeface="Arial" panose="020B0604020202020204" pitchFamily="34" charset="0"/>
            </a:endParaRPr>
          </a:p>
        </p:txBody>
      </p:sp>
      <p:sp>
        <p:nvSpPr>
          <p:cNvPr id="11" name="圆角矩形 11"/>
          <p:cNvSpPr/>
          <p:nvPr>
            <p:custDataLst>
              <p:tags r:id="rId14"/>
            </p:custDataLst>
          </p:nvPr>
        </p:nvSpPr>
        <p:spPr>
          <a:xfrm>
            <a:off x="6234991" y="4812031"/>
            <a:ext cx="544957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rPr>
              <a:t>Enabling Privacy-Preserving Edge AI Federated Learning Enhanced with Forward-Forward Algorithm</a:t>
            </a:r>
            <a:endParaRPr lang="en-US" altLang="zh-CN" sz="1400" b="1" dirty="0">
              <a:solidFill>
                <a:schemeClr val="bg1"/>
              </a:solidFill>
              <a:ea typeface="等线 Light" panose="02010600030101010101" charset="-122"/>
              <a:cs typeface="Arial" panose="020B0604020202020204" pitchFamily="34" charset="0"/>
            </a:endParaRPr>
          </a:p>
        </p:txBody>
      </p:sp>
      <p:sp>
        <p:nvSpPr>
          <p:cNvPr id="14" name="圆角矩形 12"/>
          <p:cNvSpPr/>
          <p:nvPr>
            <p:custDataLst>
              <p:tags r:id="rId15"/>
            </p:custDataLst>
          </p:nvPr>
        </p:nvSpPr>
        <p:spPr>
          <a:xfrm>
            <a:off x="475541" y="4812031"/>
            <a:ext cx="544957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rPr>
              <a:t>Escaping Saddle Points in Heterogeneous Federated Learning via Distributed SGD with Communication Compression</a:t>
            </a:r>
            <a:endParaRPr lang="en-US" altLang="zh-CN" sz="1400" b="1" dirty="0">
              <a:solidFill>
                <a:schemeClr val="bg1"/>
              </a:solidFill>
              <a:ea typeface="等线" panose="02010600030101010101" charset="-122"/>
              <a:cs typeface="Arial" panose="020B0604020202020204" pitchFamily="34" charset="0"/>
            </a:endParaRPr>
          </a:p>
        </p:txBody>
      </p:sp>
    </p:spTree>
    <p:custDataLst>
      <p:tags r:id="rId1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5" name="图片 4"/>
          <p:cNvPicPr>
            <a:picLocks noChangeAspect="1"/>
          </p:cNvPicPr>
          <p:nvPr/>
        </p:nvPicPr>
        <p:blipFill>
          <a:blip r:embed="rId1"/>
          <a:stretch>
            <a:fillRect/>
          </a:stretch>
        </p:blipFill>
        <p:spPr>
          <a:xfrm>
            <a:off x="1655445" y="796290"/>
            <a:ext cx="8495030" cy="3847465"/>
          </a:xfrm>
          <a:prstGeom prst="rect">
            <a:avLst/>
          </a:prstGeom>
        </p:spPr>
      </p:pic>
      <p:sp>
        <p:nvSpPr>
          <p:cNvPr id="2" name="文本框 1"/>
          <p:cNvSpPr txBox="1"/>
          <p:nvPr/>
        </p:nvSpPr>
        <p:spPr>
          <a:xfrm>
            <a:off x="481330" y="4725035"/>
            <a:ext cx="11326495" cy="1753235"/>
          </a:xfrm>
          <a:prstGeom prst="rect">
            <a:avLst/>
          </a:prstGeom>
          <a:noFill/>
        </p:spPr>
        <p:txBody>
          <a:bodyPr wrap="square" rtlCol="0">
            <a:spAutoFit/>
          </a:bodyPr>
          <a:p>
            <a:pPr marL="285750" indent="-285750">
              <a:buFont typeface="Wingdings" panose="05000000000000000000" charset="0"/>
              <a:buChar char="Ø"/>
            </a:pPr>
            <a:r>
              <a:rPr lang="en-US" altLang="zh-CN"/>
              <a:t>To highlight the existing difference between local and global behavior, Fig. 2 investigates the behavior of client models at the end of local training when tested on their own data Dk (</a:t>
            </a:r>
            <a:r>
              <a:rPr lang="en-US" altLang="zh-CN">
                <a:highlight>
                  <a:srgbClr val="FFFF00"/>
                </a:highlight>
              </a:rPr>
              <a:t>bottom landscape</a:t>
            </a:r>
            <a:r>
              <a:rPr lang="en-US" altLang="zh-CN"/>
              <a:t>), prior to server-side aggregation, w.r.t. the overall dataset D (</a:t>
            </a:r>
            <a:r>
              <a:rPr lang="en-US" altLang="zh-CN">
                <a:highlight>
                  <a:srgbClr val="FFFF00"/>
                </a:highlight>
              </a:rPr>
              <a:t>top landscape</a:t>
            </a:r>
            <a:r>
              <a:rPr lang="en-US" altLang="zh-CN"/>
              <a:t>). </a:t>
            </a:r>
            <a:endParaRPr lang="en-US" altLang="zh-CN"/>
          </a:p>
          <a:p>
            <a:pPr marL="285750" indent="-285750">
              <a:buFont typeface="Wingdings" panose="05000000000000000000" charset="0"/>
              <a:buChar char="Ø"/>
            </a:pPr>
            <a:r>
              <a:rPr lang="en-US" altLang="zh-CN">
                <a:highlight>
                  <a:srgbClr val="FFFF00"/>
                </a:highlight>
              </a:rPr>
              <a:t>The inconsistency between local and global behavior can be easily appreciated</a:t>
            </a:r>
            <a:r>
              <a:rPr lang="en-US" altLang="zh-CN"/>
              <a:t>: locally, each model lands in a flat region; differently, the same model is close to saddle points (Fig. 2a) or sharp minima (Figs. 2b and 2c) in the global landscape. </a:t>
            </a:r>
            <a:endParaRPr lang="en-US" altLang="zh-CN"/>
          </a:p>
        </p:txBody>
      </p:sp>
      <p:sp>
        <p:nvSpPr>
          <p:cNvPr id="6" name="灯片编号占位符 5"/>
          <p:cNvSpPr txBox="1"/>
          <p:nvPr/>
        </p:nvSpPr>
        <p:spPr>
          <a:xfrm>
            <a:off x="116399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122555" y="836930"/>
            <a:ext cx="11946255" cy="3402330"/>
          </a:xfrm>
          <a:prstGeom prst="rect">
            <a:avLst/>
          </a:prstGeom>
        </p:spPr>
      </p:pic>
      <p:sp>
        <p:nvSpPr>
          <p:cNvPr id="4" name="文本框 3"/>
          <p:cNvSpPr txBox="1"/>
          <p:nvPr/>
        </p:nvSpPr>
        <p:spPr>
          <a:xfrm>
            <a:off x="426085" y="4292600"/>
            <a:ext cx="10948035" cy="2030095"/>
          </a:xfrm>
          <a:prstGeom prst="rect">
            <a:avLst/>
          </a:prstGeom>
          <a:noFill/>
        </p:spPr>
        <p:txBody>
          <a:bodyPr wrap="square" rtlCol="0">
            <a:spAutoFit/>
          </a:bodyPr>
          <a:p>
            <a:pPr marL="285750" indent="-285750">
              <a:buFont typeface="Wingdings" panose="05000000000000000000" charset="0"/>
              <a:buChar char="Ø"/>
            </a:pPr>
            <a:r>
              <a:rPr lang="en-US" altLang="zh-CN"/>
              <a:t>To assess the effectiveness of FEDGLOSS in promoting consistency between local and global loss landscapes, Fig. 4 replicates the analysis previously conducted on FEDSAM. </a:t>
            </a:r>
            <a:endParaRPr lang="en-US" altLang="zh-CN"/>
          </a:p>
          <a:p>
            <a:pPr marL="285750" indent="-285750">
              <a:buFont typeface="Wingdings" panose="05000000000000000000" charset="0"/>
              <a:buChar char="Ø"/>
            </a:pPr>
            <a:r>
              <a:rPr lang="en-US" altLang="zh-CN"/>
              <a:t>The behavior of local models is shown from both local (“Local loss”) and global perspectives (“Global loss”). </a:t>
            </a:r>
            <a:endParaRPr lang="en-US" altLang="zh-CN"/>
          </a:p>
          <a:p>
            <a:pPr marL="285750" indent="-285750">
              <a:buFont typeface="Wingdings" panose="05000000000000000000" charset="0"/>
              <a:buChar char="Ø"/>
            </a:pPr>
            <a:r>
              <a:rPr lang="en-US" altLang="zh-CN"/>
              <a:t>Compared to FEDSAM, the gap between local and global loss landscapes in FEDGLOSS is significantly smaller, and both global and local loss surfaces are found in flat and low loss regions (Figs. 4a and 4b). </a:t>
            </a:r>
            <a:endParaRPr lang="en-US" altLang="zh-CN"/>
          </a:p>
          <a:p>
            <a:pPr marL="285750" indent="-285750">
              <a:buFont typeface="Wingdings" panose="05000000000000000000" charset="0"/>
              <a:buChar char="Ø"/>
            </a:pPr>
            <a:r>
              <a:rPr lang="en-US" altLang="zh-CN"/>
              <a:t>This suggests our method effectively promotes convergence toward aligned low-loss flat regions, minimizing the discrepancy between local and global geometries.</a:t>
            </a:r>
            <a:endParaRPr lang="en-US" altLang="zh-CN"/>
          </a:p>
        </p:txBody>
      </p:sp>
      <p:sp>
        <p:nvSpPr>
          <p:cNvPr id="5" name="灯片编号占位符 5"/>
          <p:cNvSpPr txBox="1"/>
          <p:nvPr/>
        </p:nvSpPr>
        <p:spPr>
          <a:xfrm>
            <a:off x="116399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5" name="图片 4"/>
          <p:cNvPicPr>
            <a:picLocks noChangeAspect="1"/>
          </p:cNvPicPr>
          <p:nvPr/>
        </p:nvPicPr>
        <p:blipFill>
          <a:blip r:embed="rId1"/>
          <a:stretch>
            <a:fillRect/>
          </a:stretch>
        </p:blipFill>
        <p:spPr>
          <a:xfrm>
            <a:off x="120015" y="1297305"/>
            <a:ext cx="6175375" cy="3998595"/>
          </a:xfrm>
          <a:prstGeom prst="rect">
            <a:avLst/>
          </a:prstGeom>
        </p:spPr>
      </p:pic>
      <p:pic>
        <p:nvPicPr>
          <p:cNvPr id="6" name="图片 5"/>
          <p:cNvPicPr>
            <a:picLocks noChangeAspect="1"/>
          </p:cNvPicPr>
          <p:nvPr/>
        </p:nvPicPr>
        <p:blipFill>
          <a:blip r:embed="rId2"/>
          <a:stretch>
            <a:fillRect/>
          </a:stretch>
        </p:blipFill>
        <p:spPr>
          <a:xfrm>
            <a:off x="6528435" y="1268730"/>
            <a:ext cx="5525770" cy="3928110"/>
          </a:xfrm>
          <a:prstGeom prst="rect">
            <a:avLst/>
          </a:prstGeom>
        </p:spPr>
      </p:pic>
      <p:sp>
        <p:nvSpPr>
          <p:cNvPr id="7" name="文本框 6"/>
          <p:cNvSpPr txBox="1"/>
          <p:nvPr/>
        </p:nvSpPr>
        <p:spPr>
          <a:xfrm>
            <a:off x="264160" y="836930"/>
            <a:ext cx="4064000" cy="460375"/>
          </a:xfrm>
          <a:prstGeom prst="rect">
            <a:avLst/>
          </a:prstGeom>
          <a:noFill/>
        </p:spPr>
        <p:txBody>
          <a:bodyPr wrap="square" rtlCol="0">
            <a:spAutoFit/>
          </a:bodyPr>
          <a:p>
            <a:r>
              <a:rPr lang="en-US" altLang="zh-CN" sz="2400"/>
              <a:t>Problem setting</a:t>
            </a:r>
            <a:endParaRPr lang="en-US" altLang="zh-CN" sz="2400"/>
          </a:p>
        </p:txBody>
      </p:sp>
      <p:sp>
        <p:nvSpPr>
          <p:cNvPr id="8" name="灯片编号占位符 5"/>
          <p:cNvSpPr txBox="1"/>
          <p:nvPr/>
        </p:nvSpPr>
        <p:spPr>
          <a:xfrm>
            <a:off x="11601812" y="652557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4" name="文本框 3"/>
          <p:cNvSpPr txBox="1"/>
          <p:nvPr/>
        </p:nvSpPr>
        <p:spPr>
          <a:xfrm>
            <a:off x="763905" y="1395730"/>
            <a:ext cx="10480675" cy="1198880"/>
          </a:xfrm>
          <a:prstGeom prst="rect">
            <a:avLst/>
          </a:prstGeom>
          <a:noFill/>
        </p:spPr>
        <p:txBody>
          <a:bodyPr wrap="square" rtlCol="0">
            <a:spAutoFit/>
          </a:bodyPr>
          <a:p>
            <a:r>
              <a:rPr lang="en-US" altLang="zh-CN"/>
              <a:t>FEDGLOSS approximates the sharpness measure using available previous pseudo-gradients. </a:t>
            </a:r>
            <a:endParaRPr lang="en-US" altLang="zh-CN"/>
          </a:p>
          <a:p>
            <a:endParaRPr lang="en-US" altLang="zh-CN"/>
          </a:p>
          <a:p>
            <a:r>
              <a:rPr lang="en-US" altLang="zh-CN"/>
              <a:t>FEDGLOSS estimates </a:t>
            </a:r>
            <a:r>
              <a:rPr lang="en-US" altLang="en-US"/>
              <a:t>ˆ</a:t>
            </a:r>
            <a:r>
              <a:rPr lang="en-US" altLang="zh-CN"/>
              <a:t>ε t using the perturbed global pseudo-gradient from the previous round ∆ </a:t>
            </a:r>
            <a:r>
              <a:rPr lang="en-US" altLang="en-US"/>
              <a:t>̃</a:t>
            </a:r>
            <a:r>
              <a:rPr lang="en-US" altLang="zh-CN"/>
              <a:t> t−1 w at each round t. This approach leverages available</a:t>
            </a:r>
            <a:endParaRPr lang="en-US" altLang="zh-CN"/>
          </a:p>
        </p:txBody>
      </p:sp>
      <p:pic>
        <p:nvPicPr>
          <p:cNvPr id="2" name="图片 1"/>
          <p:cNvPicPr>
            <a:picLocks noChangeAspect="1"/>
          </p:cNvPicPr>
          <p:nvPr/>
        </p:nvPicPr>
        <p:blipFill>
          <a:blip r:embed="rId1"/>
          <a:stretch>
            <a:fillRect/>
          </a:stretch>
        </p:blipFill>
        <p:spPr>
          <a:xfrm>
            <a:off x="2528570" y="3429000"/>
            <a:ext cx="6943725" cy="2270125"/>
          </a:xfrm>
          <a:prstGeom prst="rect">
            <a:avLst/>
          </a:prstGeom>
        </p:spPr>
      </p:pic>
      <p:sp>
        <p:nvSpPr>
          <p:cNvPr id="6" name="灯片编号占位符 5"/>
          <p:cNvSpPr txBox="1"/>
          <p:nvPr/>
        </p:nvSpPr>
        <p:spPr>
          <a:xfrm>
            <a:off x="11601812" y="652557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264160" y="1410970"/>
            <a:ext cx="5351780" cy="1082040"/>
          </a:xfrm>
          <a:prstGeom prst="rect">
            <a:avLst/>
          </a:prstGeom>
        </p:spPr>
      </p:pic>
      <p:pic>
        <p:nvPicPr>
          <p:cNvPr id="5" name="图片 4"/>
          <p:cNvPicPr>
            <a:picLocks noChangeAspect="1"/>
          </p:cNvPicPr>
          <p:nvPr/>
        </p:nvPicPr>
        <p:blipFill>
          <a:blip r:embed="rId2"/>
          <a:srcRect b="52874"/>
          <a:stretch>
            <a:fillRect/>
          </a:stretch>
        </p:blipFill>
        <p:spPr>
          <a:xfrm>
            <a:off x="192405" y="2493010"/>
            <a:ext cx="5469890" cy="1917700"/>
          </a:xfrm>
          <a:prstGeom prst="rect">
            <a:avLst/>
          </a:prstGeom>
        </p:spPr>
      </p:pic>
      <p:pic>
        <p:nvPicPr>
          <p:cNvPr id="7" name="图片 6"/>
          <p:cNvPicPr>
            <a:picLocks noChangeAspect="1"/>
          </p:cNvPicPr>
          <p:nvPr/>
        </p:nvPicPr>
        <p:blipFill>
          <a:blip r:embed="rId3"/>
          <a:stretch>
            <a:fillRect/>
          </a:stretch>
        </p:blipFill>
        <p:spPr>
          <a:xfrm>
            <a:off x="5951855" y="1842770"/>
            <a:ext cx="5707380" cy="2291715"/>
          </a:xfrm>
          <a:prstGeom prst="rect">
            <a:avLst/>
          </a:prstGeom>
        </p:spPr>
      </p:pic>
      <p:sp>
        <p:nvSpPr>
          <p:cNvPr id="8" name="文本框 7"/>
          <p:cNvSpPr txBox="1"/>
          <p:nvPr/>
        </p:nvSpPr>
        <p:spPr>
          <a:xfrm>
            <a:off x="192405" y="981075"/>
            <a:ext cx="4064000" cy="398780"/>
          </a:xfrm>
          <a:prstGeom prst="rect">
            <a:avLst/>
          </a:prstGeom>
          <a:noFill/>
        </p:spPr>
        <p:txBody>
          <a:bodyPr wrap="square" rtlCol="0">
            <a:spAutoFit/>
          </a:bodyPr>
          <a:p>
            <a:r>
              <a:rPr lang="en-US" altLang="zh-CN" sz="2000"/>
              <a:t>Challenges of Server-side SAM</a:t>
            </a:r>
            <a:endParaRPr lang="en-US" altLang="zh-CN" sz="2000"/>
          </a:p>
        </p:txBody>
      </p:sp>
      <p:sp>
        <p:nvSpPr>
          <p:cNvPr id="10" name="灯片编号占位符 5"/>
          <p:cNvSpPr txBox="1"/>
          <p:nvPr/>
        </p:nvSpPr>
        <p:spPr>
          <a:xfrm>
            <a:off x="116399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fld id="{8592E714-8771-4256-B120-A1444CD7D5F3}" type="slidenum">
              <a:rPr lang="zh-HK" altLang="en-US" sz="2400" smtClean="0">
                <a:solidFill>
                  <a:schemeClr val="bg1"/>
                </a:solidFill>
              </a:rPr>
            </a:fld>
            <a:endParaRPr lang="zh-HK" altLang="en-US" sz="2400" dirty="0">
              <a:solidFill>
                <a:schemeClr val="bg1"/>
              </a:solidFill>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 name="文本框 2"/>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6" name="图片 5"/>
          <p:cNvPicPr>
            <a:picLocks noChangeAspect="1"/>
          </p:cNvPicPr>
          <p:nvPr/>
        </p:nvPicPr>
        <p:blipFill>
          <a:blip r:embed="rId1"/>
          <a:stretch>
            <a:fillRect/>
          </a:stretch>
        </p:blipFill>
        <p:spPr>
          <a:xfrm>
            <a:off x="1271905" y="836930"/>
            <a:ext cx="9667240" cy="4332605"/>
          </a:xfrm>
          <a:prstGeom prst="rect">
            <a:avLst/>
          </a:prstGeom>
        </p:spPr>
      </p:pic>
      <p:sp>
        <p:nvSpPr>
          <p:cNvPr id="2" name="文本框 1"/>
          <p:cNvSpPr txBox="1"/>
          <p:nvPr/>
        </p:nvSpPr>
        <p:spPr>
          <a:xfrm>
            <a:off x="474980" y="5286375"/>
            <a:ext cx="10958830" cy="1198880"/>
          </a:xfrm>
          <a:prstGeom prst="rect">
            <a:avLst/>
          </a:prstGeom>
          <a:noFill/>
        </p:spPr>
        <p:txBody>
          <a:bodyPr wrap="square" rtlCol="0">
            <a:spAutoFit/>
          </a:bodyPr>
          <a:p>
            <a:pPr marL="285750" indent="-285750">
              <a:buFont typeface="Wingdings" panose="05000000000000000000" charset="0"/>
              <a:buChar char="Ø"/>
            </a:pPr>
            <a:r>
              <a:rPr lang="en-US" altLang="zh-CN"/>
              <a:t>The notation follows the colors of Fig. 3, which depicts our approach. </a:t>
            </a:r>
            <a:endParaRPr lang="en-US" altLang="zh-CN"/>
          </a:p>
          <a:p>
            <a:pPr marL="285750" indent="-285750">
              <a:buFont typeface="Wingdings" panose="05000000000000000000" charset="0"/>
              <a:buChar char="Ø"/>
            </a:pPr>
            <a:r>
              <a:rPr lang="en-US" altLang="zh-CN"/>
              <a:t>Notably, as summarized in Tab. 2, FEDGLOSS enables SAM on the server side while allowing any CLIENTOPT for local training, with computational costs varying based on the chosen optimizer. </a:t>
            </a:r>
            <a:endParaRPr lang="en-US" altLang="zh-CN"/>
          </a:p>
          <a:p>
            <a:pPr marL="285750" indent="-285750">
              <a:buFont typeface="Wingdings" panose="05000000000000000000" charset="0"/>
              <a:buChar char="Ø"/>
            </a:pPr>
            <a:r>
              <a:rPr lang="en-US" altLang="zh-CN"/>
              <a:t>This differs from previous methods constrained to the more computationally expensive SAM. </a:t>
            </a:r>
            <a:endParaRPr lang="en-US" altLang="zh-CN"/>
          </a:p>
        </p:txBody>
      </p:sp>
      <p:sp>
        <p:nvSpPr>
          <p:cNvPr id="4" name="灯片编号占位符 5"/>
          <p:cNvSpPr txBox="1"/>
          <p:nvPr/>
        </p:nvSpPr>
        <p:spPr>
          <a:xfrm>
            <a:off x="11639912" y="655351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ea typeface="等线" panose="02010600030101010101" charset="-122"/>
                  </a:rPr>
                  <a:t>01</a:t>
                </a:r>
                <a:endParaRPr lang="en-US" altLang="zh-CN" sz="2700" dirty="0">
                  <a:solidFill>
                    <a:schemeClr val="bg2">
                      <a:lumMod val="90000"/>
                    </a:schemeClr>
                  </a:solidFill>
                  <a:latin typeface="Times New Roman" panose="02020603050405020304" pitchFamily="18" charset="0"/>
                  <a:ea typeface="等线" panose="02010600030101010101" charset="-122"/>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890" y="72390"/>
            <a:ext cx="1134491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3" name="矩形 2"/>
          <p:cNvSpPr/>
          <p:nvPr>
            <p:custDataLst>
              <p:tags r:id="rId1"/>
            </p:custDataLst>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2"/>
          <a:srcRect b="19164"/>
          <a:stretch>
            <a:fillRect/>
          </a:stretch>
        </p:blipFill>
        <p:spPr>
          <a:xfrm>
            <a:off x="0" y="2145030"/>
            <a:ext cx="12192000" cy="2075815"/>
          </a:xfrm>
          <a:prstGeom prst="rect">
            <a:avLst/>
          </a:prstGeom>
        </p:spPr>
      </p:pic>
      <p:sp>
        <p:nvSpPr>
          <p:cNvPr id="4" name="文本框 3"/>
          <p:cNvSpPr txBox="1"/>
          <p:nvPr/>
        </p:nvSpPr>
        <p:spPr>
          <a:xfrm>
            <a:off x="394970" y="5085080"/>
            <a:ext cx="11410950" cy="922020"/>
          </a:xfrm>
          <a:prstGeom prst="rect">
            <a:avLst/>
          </a:prstGeom>
          <a:noFill/>
        </p:spPr>
        <p:txBody>
          <a:bodyPr wrap="square" rtlCol="0">
            <a:spAutoFit/>
          </a:bodyPr>
          <a:p>
            <a:r>
              <a:rPr lang="en-US" altLang="zh-CN"/>
              <a:t>Figure 6. Loss landscapes of models trained with FEDGLOSS (net) vs. FEDSAM and FEDSMOO (solid) on CIFAR10/100. (a) (c) (e): The flatter regions reached by FEDGLOSS w.r.t. FEDSAM prove the effectiveness of optimizing for global flatness. (b) (d) (f): FEDGLOSS achieves flatter minima and lower loss values w.r.t. FEDSMOO</a:t>
            </a:r>
            <a:endParaRPr lang="en-US" altLang="zh-CN"/>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107632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a:p>
            <a:pPr algn="just"/>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3" name="矩形 2"/>
          <p:cNvSpPr/>
          <p:nvPr>
            <p:custDataLst>
              <p:tags r:id="rId1"/>
            </p:custDataLst>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2"/>
          <a:stretch>
            <a:fillRect/>
          </a:stretch>
        </p:blipFill>
        <p:spPr>
          <a:xfrm>
            <a:off x="1870075" y="1219835"/>
            <a:ext cx="8451850" cy="3373755"/>
          </a:xfrm>
          <a:prstGeom prst="rect">
            <a:avLst/>
          </a:prstGeom>
        </p:spPr>
      </p:pic>
      <p:sp>
        <p:nvSpPr>
          <p:cNvPr id="2" name="文本框 1"/>
          <p:cNvSpPr txBox="1"/>
          <p:nvPr/>
        </p:nvSpPr>
        <p:spPr>
          <a:xfrm>
            <a:off x="1162685" y="5156835"/>
            <a:ext cx="9866630" cy="1198880"/>
          </a:xfrm>
          <a:prstGeom prst="rect">
            <a:avLst/>
          </a:prstGeom>
          <a:noFill/>
        </p:spPr>
        <p:txBody>
          <a:bodyPr wrap="square" rtlCol="0">
            <a:spAutoFit/>
          </a:bodyPr>
          <a:p>
            <a:r>
              <a:rPr lang="en-US" altLang="zh-CN"/>
              <a:t>FEDGLOSS with local SAM consistently outperforms the best-performing SOTA FEDSMOO by ≈ 2.5 percentage points in accuracy across all configurations with half the communication cost. Our method reaches the flat_x0002_test global minima (e.g., λ1 FEDGLOSS = 2.03 vs. λ1 FEDSMOO = 15.37 on CIFAR10 α = 0), as shown in Figs. 6 and 7, achieving the best overall performance.</a:t>
            </a:r>
            <a:endParaRPr lang="en-US" altLang="zh-CN"/>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107632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a:p>
            <a:pPr algn="just"/>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3" name="矩形 2"/>
          <p:cNvSpPr/>
          <p:nvPr>
            <p:custDataLst>
              <p:tags r:id="rId1"/>
            </p:custDataLst>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2"/>
          <a:stretch>
            <a:fillRect/>
          </a:stretch>
        </p:blipFill>
        <p:spPr>
          <a:xfrm>
            <a:off x="1631950" y="742315"/>
            <a:ext cx="8709025" cy="4128135"/>
          </a:xfrm>
          <a:prstGeom prst="rect">
            <a:avLst/>
          </a:prstGeom>
        </p:spPr>
      </p:pic>
      <p:sp>
        <p:nvSpPr>
          <p:cNvPr id="5" name="文本框 4"/>
          <p:cNvSpPr txBox="1"/>
          <p:nvPr/>
        </p:nvSpPr>
        <p:spPr>
          <a:xfrm>
            <a:off x="644525" y="4806315"/>
            <a:ext cx="10957560" cy="1753235"/>
          </a:xfrm>
          <a:prstGeom prst="rect">
            <a:avLst/>
          </a:prstGeom>
          <a:noFill/>
        </p:spPr>
        <p:txBody>
          <a:bodyPr wrap="square" rtlCol="0">
            <a:spAutoFit/>
          </a:bodyPr>
          <a:p>
            <a:r>
              <a:rPr lang="en-US" altLang="zh-CN"/>
              <a:t>Tab. 3 presents results on CIFAR100 and CIFAR10 with varying levels of heterogeneity on the CNN model. Several observations highlight the advantages of FEDGLOSS. </a:t>
            </a:r>
            <a:endParaRPr lang="en-US" altLang="zh-CN"/>
          </a:p>
          <a:p>
            <a:endParaRPr lang="en-US" altLang="zh-CN"/>
          </a:p>
          <a:p>
            <a:r>
              <a:rPr lang="en-US" altLang="zh-CN"/>
              <a:t>FEDGLOSS achieves the best results among both SGD and SAM-based approaches while maintaining communication efficiency. FEDGLOSS with local SAM consistently outperforms the best-performing SOTA FEDSMOO by ≈ 2.5 percentage points in accuracy across all configurations with half the communication cost.</a:t>
            </a:r>
            <a:endParaRPr lang="en-US" altLang="zh-CN"/>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081693" y="51758"/>
            <a:ext cx="364202" cy="307777"/>
          </a:xfrm>
          <a:prstGeom prst="rect">
            <a:avLst/>
          </a:prstGeom>
          <a:noFill/>
        </p:spPr>
        <p:txBody>
          <a:bodyPr wrap="none" rtlCol="0" anchor="t">
            <a:spAutoFit/>
          </a:bodyPr>
          <a:lstStyle/>
          <a:p>
            <a:r>
              <a:rPr lang="zh-CN" altLang="en-US" sz="1400" b="1" dirty="0">
                <a:latin typeface="Arial" panose="020B0604020202020204" pitchFamily="34" charset="0"/>
                <a:cs typeface="Arial" panose="020B0604020202020204" pitchFamily="34" charset="0"/>
              </a:rPr>
              <a:t>②</a:t>
            </a:r>
            <a:endParaRPr lang="zh-CN" altLang="en-US" sz="1400" b="1" dirty="0">
              <a:latin typeface="Arial" panose="020B0604020202020204" pitchFamily="34" charset="0"/>
              <a:cs typeface="Arial" panose="020B0604020202020204" pitchFamily="34" charset="0"/>
            </a:endParaRPr>
          </a:p>
        </p:txBody>
      </p:sp>
      <p:sp>
        <p:nvSpPr>
          <p:cNvPr id="18" name="文本框 17"/>
          <p:cNvSpPr txBox="1"/>
          <p:nvPr>
            <p:custDataLst>
              <p:tags r:id="rId2"/>
            </p:custDataLst>
          </p:nvPr>
        </p:nvSpPr>
        <p:spPr>
          <a:xfrm>
            <a:off x="7083756" y="2053478"/>
            <a:ext cx="364202" cy="307777"/>
          </a:xfrm>
          <a:prstGeom prst="rect">
            <a:avLst/>
          </a:prstGeom>
          <a:noFill/>
        </p:spPr>
        <p:txBody>
          <a:bodyPr wrap="none" rtlCol="0" anchor="t">
            <a:spAutoFit/>
          </a:bodyPr>
          <a:lstStyle/>
          <a:p>
            <a:r>
              <a:rPr lang="zh-CN" altLang="en-US" sz="1400" b="1" dirty="0">
                <a:cs typeface="Arial" panose="020B0604020202020204" pitchFamily="34" charset="0"/>
              </a:rPr>
              <a:t>③</a:t>
            </a:r>
            <a:endParaRPr lang="zh-CN" altLang="en-US" sz="1400" b="1" dirty="0">
              <a:cs typeface="Arial" panose="020B0604020202020204" pitchFamily="34" charset="0"/>
            </a:endParaRPr>
          </a:p>
        </p:txBody>
      </p:sp>
      <p:sp>
        <p:nvSpPr>
          <p:cNvPr id="19" name="文本框 18"/>
          <p:cNvSpPr txBox="1"/>
          <p:nvPr>
            <p:custDataLst>
              <p:tags r:id="rId3"/>
            </p:custDataLst>
          </p:nvPr>
        </p:nvSpPr>
        <p:spPr>
          <a:xfrm>
            <a:off x="7058808" y="4386552"/>
            <a:ext cx="364202" cy="307777"/>
          </a:xfrm>
          <a:prstGeom prst="rect">
            <a:avLst/>
          </a:prstGeom>
          <a:noFill/>
        </p:spPr>
        <p:txBody>
          <a:bodyPr wrap="none" rtlCol="0" anchor="t">
            <a:spAutoFit/>
          </a:bodyPr>
          <a:lstStyle/>
          <a:p>
            <a:r>
              <a:rPr lang="zh-CN" altLang="en-US" sz="1400" b="1" dirty="0">
                <a:cs typeface="Arial" panose="020B0604020202020204" pitchFamily="34" charset="0"/>
              </a:rPr>
              <a:t>④</a:t>
            </a:r>
            <a:endParaRPr lang="zh-CN" altLang="en-US" sz="1400" b="1" dirty="0">
              <a:cs typeface="Arial" panose="020B0604020202020204" pitchFamily="34" charset="0"/>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0980025" y="650991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1" name="文本框 20"/>
          <p:cNvSpPr txBox="1"/>
          <p:nvPr>
            <p:custDataLst>
              <p:tags r:id="rId4"/>
            </p:custDataLst>
          </p:nvPr>
        </p:nvSpPr>
        <p:spPr>
          <a:xfrm>
            <a:off x="829912" y="1950572"/>
            <a:ext cx="422275" cy="307975"/>
          </a:xfrm>
          <a:prstGeom prst="rect">
            <a:avLst/>
          </a:prstGeom>
          <a:noFill/>
        </p:spPr>
        <p:txBody>
          <a:bodyPr wrap="none" rtlCol="0" anchor="t">
            <a:noAutofit/>
          </a:bodyPr>
          <a:lstStyle/>
          <a:p>
            <a:r>
              <a:rPr lang="zh-CN" altLang="en-US" sz="1400" b="1" dirty="0">
                <a:cs typeface="Arial" panose="020B0604020202020204" pitchFamily="34" charset="0"/>
              </a:rPr>
              <a:t>①</a:t>
            </a:r>
            <a:endParaRPr lang="zh-CN" altLang="en-US" sz="1400" b="1" dirty="0">
              <a:cs typeface="Arial" panose="020B0604020202020204" pitchFamily="34" charset="0"/>
            </a:endParaRPr>
          </a:p>
        </p:txBody>
      </p:sp>
      <p:sp>
        <p:nvSpPr>
          <p:cNvPr id="26" name="文本框 25"/>
          <p:cNvSpPr txBox="1"/>
          <p:nvPr>
            <p:custDataLst>
              <p:tags r:id="rId5"/>
            </p:custDataLst>
          </p:nvPr>
        </p:nvSpPr>
        <p:spPr>
          <a:xfrm>
            <a:off x="933800" y="4362057"/>
            <a:ext cx="415290" cy="369570"/>
          </a:xfrm>
          <a:prstGeom prst="rect">
            <a:avLst/>
          </a:prstGeom>
          <a:noFill/>
        </p:spPr>
        <p:txBody>
          <a:bodyPr wrap="none" rtlCol="0" anchor="t">
            <a:noAutofit/>
          </a:bodyPr>
          <a:lstStyle/>
          <a:p>
            <a:r>
              <a:rPr lang="zh-CN" altLang="en-US" sz="1400" b="1" dirty="0">
                <a:cs typeface="Arial" panose="020B0604020202020204" pitchFamily="34" charset="0"/>
              </a:rPr>
              <a:t>⑤</a:t>
            </a:r>
            <a:endParaRPr lang="zh-CN" altLang="en-US" sz="1400" b="1" dirty="0">
              <a:cs typeface="Arial" panose="020B0604020202020204" pitchFamily="34" charset="0"/>
            </a:endParaRPr>
          </a:p>
        </p:txBody>
      </p:sp>
      <p:sp>
        <p:nvSpPr>
          <p:cNvPr id="6" name="圆角矩形 5"/>
          <p:cNvSpPr/>
          <p:nvPr>
            <p:custDataLst>
              <p:tags r:id="rId6"/>
            </p:custDataLst>
          </p:nvPr>
        </p:nvSpPr>
        <p:spPr>
          <a:xfrm>
            <a:off x="829912" y="2448268"/>
            <a:ext cx="403606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Beyond Local Sharpness Communication-Efficient Global Sharpness-aware Minimization for Federated Learning</a:t>
            </a:r>
            <a:endParaRPr lang="en-US" altLang="zh-CN" sz="1400" b="1" dirty="0">
              <a:solidFill>
                <a:schemeClr val="bg1"/>
              </a:solidFill>
              <a:ea typeface="等线 Light" panose="02010600030101010101" charset="-122"/>
              <a:cs typeface="Arial" panose="020B0604020202020204" pitchFamily="34" charset="0"/>
            </a:endParaRPr>
          </a:p>
        </p:txBody>
      </p:sp>
      <p:sp>
        <p:nvSpPr>
          <p:cNvPr id="9" name="圆角矩形 8"/>
          <p:cNvSpPr/>
          <p:nvPr>
            <p:custDataLst>
              <p:tags r:id="rId7"/>
            </p:custDataLst>
          </p:nvPr>
        </p:nvSpPr>
        <p:spPr>
          <a:xfrm>
            <a:off x="4097940" y="437273"/>
            <a:ext cx="4032885"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sym typeface="+mn-ea"/>
              </a:rPr>
              <a:t>Rethinking the Flat Minima Searching in Federated Learning</a:t>
            </a:r>
            <a:endParaRPr lang="en-US" altLang="zh-CN" sz="1400" b="1" dirty="0">
              <a:solidFill>
                <a:schemeClr val="bg1"/>
              </a:solidFill>
              <a:ea typeface="等线 Light" panose="02010600030101010101" charset="-122"/>
              <a:cs typeface="Arial" panose="020B0604020202020204" pitchFamily="34" charset="0"/>
            </a:endParaRPr>
          </a:p>
        </p:txBody>
      </p:sp>
      <p:sp>
        <p:nvSpPr>
          <p:cNvPr id="17" name="圆角矩形 16"/>
          <p:cNvSpPr/>
          <p:nvPr>
            <p:custDataLst>
              <p:tags r:id="rId8"/>
            </p:custDataLst>
          </p:nvPr>
        </p:nvSpPr>
        <p:spPr>
          <a:xfrm>
            <a:off x="7082175" y="2435065"/>
            <a:ext cx="4036060" cy="157924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SADDLe: Sharpness-Aware Decentralized Deep Learning with Heterogeneous data</a:t>
            </a:r>
            <a:endParaRPr lang="en-US" altLang="zh-CN" sz="1400" b="1" dirty="0">
              <a:solidFill>
                <a:schemeClr val="bg1"/>
              </a:solidFill>
              <a:ea typeface="等线" panose="02010600030101010101" charset="-122"/>
              <a:cs typeface="Arial" panose="020B0604020202020204" pitchFamily="34" charset="0"/>
            </a:endParaRPr>
          </a:p>
        </p:txBody>
      </p:sp>
      <p:sp>
        <p:nvSpPr>
          <p:cNvPr id="20" name="圆角矩形 19"/>
          <p:cNvSpPr/>
          <p:nvPr>
            <p:custDataLst>
              <p:tags r:id="rId9"/>
            </p:custDataLst>
          </p:nvPr>
        </p:nvSpPr>
        <p:spPr>
          <a:xfrm>
            <a:off x="7083445" y="4873559"/>
            <a:ext cx="403479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panose="02010600030101010101" charset="-122"/>
                <a:cs typeface="Arial" panose="020B0604020202020204" pitchFamily="34" charset="0"/>
                <a:sym typeface="+mn-ea"/>
              </a:rPr>
              <a:t>Escaping Saddle Points in Heterogeneous Federated Learning via Distributed SGD with Communication Compression</a:t>
            </a:r>
            <a:endParaRPr lang="en-US" altLang="zh-CN" sz="1400" b="1" dirty="0">
              <a:solidFill>
                <a:schemeClr val="bg1"/>
              </a:solidFill>
              <a:ea typeface="等线" panose="02010600030101010101" charset="-122"/>
              <a:cs typeface="Arial" panose="020B0604020202020204" pitchFamily="34" charset="0"/>
            </a:endParaRPr>
          </a:p>
        </p:txBody>
      </p:sp>
      <p:sp>
        <p:nvSpPr>
          <p:cNvPr id="27" name="圆角矩形 26"/>
          <p:cNvSpPr/>
          <p:nvPr>
            <p:custDataLst>
              <p:tags r:id="rId10"/>
            </p:custDataLst>
          </p:nvPr>
        </p:nvSpPr>
        <p:spPr>
          <a:xfrm>
            <a:off x="866107" y="4884550"/>
            <a:ext cx="3963670" cy="15684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ea typeface="等线 Light" panose="02010600030101010101" charset="-122"/>
                <a:cs typeface="Arial" panose="020B0604020202020204" pitchFamily="34" charset="0"/>
                <a:sym typeface="+mn-ea"/>
              </a:rPr>
              <a:t>Enabling Privacy-Preserving Edge AI Federated Learning Enhanced with Forward-Forward Algorithm</a:t>
            </a:r>
            <a:endParaRPr lang="en-US" altLang="zh-CN" sz="1400" b="1" dirty="0">
              <a:solidFill>
                <a:schemeClr val="bg1"/>
              </a:solidFill>
              <a:ea typeface="等线 Light" panose="02010600030101010101" charset="-122"/>
              <a:cs typeface="Arial" panose="020B0604020202020204" pitchFamily="34" charset="0"/>
            </a:endParaRPr>
          </a:p>
        </p:txBody>
      </p:sp>
      <p:cxnSp>
        <p:nvCxnSpPr>
          <p:cNvPr id="35" name="直接连接符 34"/>
          <p:cNvCxnSpPr>
            <a:stCxn id="17" idx="0"/>
            <a:endCxn id="9" idx="3"/>
          </p:cNvCxnSpPr>
          <p:nvPr/>
        </p:nvCxnSpPr>
        <p:spPr>
          <a:xfrm flipH="1" flipV="1">
            <a:off x="8130825" y="1221498"/>
            <a:ext cx="969380" cy="121356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0" idx="1"/>
            <a:endCxn id="27" idx="3"/>
          </p:cNvCxnSpPr>
          <p:nvPr/>
        </p:nvCxnSpPr>
        <p:spPr>
          <a:xfrm flipH="1">
            <a:off x="4829777" y="5657784"/>
            <a:ext cx="2253668" cy="1099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926408" y="1579679"/>
            <a:ext cx="1958340" cy="306705"/>
          </a:xfrm>
          <a:prstGeom prst="rect">
            <a:avLst/>
          </a:prstGeom>
          <a:noFill/>
        </p:spPr>
        <p:txBody>
          <a:bodyPr wrap="square" rtlCol="0" anchor="t">
            <a:spAutoFit/>
          </a:bodyPr>
          <a:lstStyle/>
          <a:p>
            <a:r>
              <a:rPr lang="en-US" altLang="zh-CN" sz="1400" b="1" dirty="0">
                <a:solidFill>
                  <a:schemeClr val="tx1"/>
                </a:solidFill>
                <a:cs typeface="Arial" panose="020B0604020202020204" pitchFamily="34" charset="0"/>
                <a:sym typeface="+mn-ea"/>
              </a:rPr>
              <a:t>Topology Expansion</a:t>
            </a:r>
            <a:endParaRPr lang="en-US" altLang="zh-CN" sz="1400" b="1" dirty="0">
              <a:solidFill>
                <a:schemeClr val="tx1"/>
              </a:solidFill>
              <a:cs typeface="Arial" panose="020B0604020202020204" pitchFamily="34" charset="0"/>
              <a:sym typeface="+mn-ea"/>
            </a:endParaRPr>
          </a:p>
        </p:txBody>
      </p:sp>
      <p:cxnSp>
        <p:nvCxnSpPr>
          <p:cNvPr id="40" name="直接连接符 39"/>
          <p:cNvCxnSpPr>
            <a:stCxn id="17" idx="2"/>
            <a:endCxn id="20" idx="0"/>
          </p:cNvCxnSpPr>
          <p:nvPr/>
        </p:nvCxnSpPr>
        <p:spPr>
          <a:xfrm>
            <a:off x="9100205" y="4014310"/>
            <a:ext cx="635" cy="85924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9" idx="1"/>
            <a:endCxn id="6" idx="0"/>
          </p:cNvCxnSpPr>
          <p:nvPr/>
        </p:nvCxnSpPr>
        <p:spPr>
          <a:xfrm flipH="1">
            <a:off x="2847942" y="1221498"/>
            <a:ext cx="1249998" cy="122677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183783" y="1514148"/>
            <a:ext cx="6107722" cy="306705"/>
          </a:xfrm>
          <a:prstGeom prst="rect">
            <a:avLst/>
          </a:prstGeom>
          <a:noFill/>
        </p:spPr>
        <p:txBody>
          <a:bodyPr wrap="square">
            <a:spAutoFit/>
          </a:bodyPr>
          <a:lstStyle/>
          <a:p>
            <a:r>
              <a:rPr lang="en-US" altLang="zh-CN" sz="1400" b="1" dirty="0">
                <a:cs typeface="Arial" panose="020B0604020202020204" pitchFamily="34" charset="0"/>
              </a:rPr>
              <a:t>Sharpness Alignment</a:t>
            </a:r>
            <a:endParaRPr lang="en-US" altLang="zh-CN" sz="1400" b="1" dirty="0">
              <a:cs typeface="Arial" panose="020B0604020202020204" pitchFamily="34" charset="0"/>
            </a:endParaRPr>
          </a:p>
        </p:txBody>
      </p:sp>
      <p:sp>
        <p:nvSpPr>
          <p:cNvPr id="46" name="文本框 45"/>
          <p:cNvSpPr txBox="1"/>
          <p:nvPr/>
        </p:nvSpPr>
        <p:spPr>
          <a:xfrm>
            <a:off x="9108477" y="4278011"/>
            <a:ext cx="2826138" cy="306705"/>
          </a:xfrm>
          <a:prstGeom prst="rect">
            <a:avLst/>
          </a:prstGeom>
          <a:noFill/>
        </p:spPr>
        <p:txBody>
          <a:bodyPr wrap="square">
            <a:spAutoFit/>
          </a:bodyPr>
          <a:lstStyle/>
          <a:p>
            <a:r>
              <a:rPr lang="en-US" altLang="zh-CN" sz="1400" b="1" dirty="0">
                <a:cs typeface="Arial" panose="020B0604020202020204" pitchFamily="34" charset="0"/>
              </a:rPr>
              <a:t>Saddle Escape</a:t>
            </a:r>
            <a:endParaRPr lang="en-US" altLang="zh-CN" sz="1400" b="1" dirty="0">
              <a:cs typeface="Arial" panose="020B0604020202020204" pitchFamily="34" charset="0"/>
            </a:endParaRPr>
          </a:p>
        </p:txBody>
      </p:sp>
      <p:sp>
        <p:nvSpPr>
          <p:cNvPr id="53" name="文本框 52"/>
          <p:cNvSpPr txBox="1"/>
          <p:nvPr/>
        </p:nvSpPr>
        <p:spPr>
          <a:xfrm>
            <a:off x="4921564" y="5160446"/>
            <a:ext cx="2253668" cy="306705"/>
          </a:xfrm>
          <a:prstGeom prst="rect">
            <a:avLst/>
          </a:prstGeom>
          <a:noFill/>
        </p:spPr>
        <p:txBody>
          <a:bodyPr wrap="square">
            <a:spAutoFit/>
          </a:bodyPr>
          <a:lstStyle/>
          <a:p>
            <a:r>
              <a:rPr lang="en-US" altLang="zh-CN" sz="1400" b="1" dirty="0">
                <a:cs typeface="Arial" panose="020B0604020202020204" pitchFamily="34" charset="0"/>
              </a:rPr>
              <a:t>Mechanism Revolution</a:t>
            </a:r>
            <a:endParaRPr lang="en-US" altLang="zh-CN" sz="1400" b="1" dirty="0">
              <a:cs typeface="Arial" panose="020B0604020202020204" pitchFamily="34" charset="0"/>
            </a:endParaRPr>
          </a:p>
        </p:txBody>
      </p:sp>
    </p:spTree>
    <p:custDataLst>
      <p:tags r:id="rId1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107632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a:p>
            <a:pPr algn="just"/>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3" name="矩形 2"/>
          <p:cNvSpPr/>
          <p:nvPr>
            <p:custDataLst>
              <p:tags r:id="rId1"/>
            </p:custDataLst>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2"/>
          <a:stretch>
            <a:fillRect/>
          </a:stretch>
        </p:blipFill>
        <p:spPr>
          <a:xfrm>
            <a:off x="2043430" y="1557020"/>
            <a:ext cx="7719695" cy="3524885"/>
          </a:xfrm>
          <a:prstGeom prst="rect">
            <a:avLst/>
          </a:prstGeom>
        </p:spPr>
      </p:pic>
      <p:sp>
        <p:nvSpPr>
          <p:cNvPr id="2" name="文本框 1"/>
          <p:cNvSpPr txBox="1"/>
          <p:nvPr/>
        </p:nvSpPr>
        <p:spPr>
          <a:xfrm>
            <a:off x="624205" y="5445125"/>
            <a:ext cx="10769600" cy="922020"/>
          </a:xfrm>
          <a:prstGeom prst="rect">
            <a:avLst/>
          </a:prstGeom>
          <a:noFill/>
        </p:spPr>
        <p:txBody>
          <a:bodyPr wrap="square" rtlCol="0">
            <a:spAutoFit/>
          </a:bodyPr>
          <a:p>
            <a:r>
              <a:rPr lang="en-US" altLang="zh-CN"/>
              <a:t>Tab. 4 confirms FEDGLOSS’ effectiveness, consistently outperforming SOTA methods with the more complex ResNet18 architecture, with ≈ 8 points higher accuracy w.r.t. FEDAVG with both SGD and SAM, and +5 w.r.t. FEDSMOO, with the flattest solutions (Figs. 6e and 6f).</a:t>
            </a:r>
            <a:endParaRPr lang="en-US" altLang="zh-CN"/>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15" y="31750"/>
            <a:ext cx="602234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Conclusion and I</a:t>
            </a:r>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nspiration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8" name="文本框 7"/>
          <p:cNvSpPr txBox="1"/>
          <p:nvPr/>
        </p:nvSpPr>
        <p:spPr>
          <a:xfrm>
            <a:off x="47625" y="720090"/>
            <a:ext cx="11957050" cy="5547995"/>
          </a:xfrm>
          <a:prstGeom prst="rect">
            <a:avLst/>
          </a:prstGeom>
          <a:noFill/>
          <a:ln>
            <a:noFill/>
          </a:ln>
        </p:spPr>
        <p:txBody>
          <a:bodyPr wrap="square" rtlCol="0">
            <a:noAutofit/>
          </a:bodyPr>
          <a:lstStyle/>
          <a:p>
            <a:pPr marL="342900" indent="-342900" fontAlgn="auto">
              <a:lnSpc>
                <a:spcPct val="150000"/>
              </a:lnSpc>
              <a:buFont typeface="Wingdings" panose="05000000000000000000" charset="0"/>
              <a:buChar char="Ø"/>
            </a:pPr>
            <a:r>
              <a:rPr lang="en-US" altLang="zh-CN" sz="2000" dirty="0">
                <a:solidFill>
                  <a:schemeClr val="tx1"/>
                </a:solidFill>
                <a:latin typeface="Times New Roman" panose="02020603050405020304" pitchFamily="18" charset="0"/>
                <a:cs typeface="Times New Roman" panose="02020603050405020304" pitchFamily="18" charset="0"/>
              </a:rPr>
              <a:t>This work tackled the challenge of limited generalization in heterogeneous Federated Learning (FL), prioritizing communication efficiency for real-world use. </a:t>
            </a:r>
            <a:endParaRPr lang="en-US" altLang="zh-CN" sz="2000" dirty="0">
              <a:solidFill>
                <a:schemeClr val="tx1"/>
              </a:solidFill>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000" dirty="0">
                <a:solidFill>
                  <a:schemeClr val="tx1"/>
                </a:solidFill>
                <a:latin typeface="Times New Roman" panose="02020603050405020304" pitchFamily="18" charset="0"/>
                <a:cs typeface="Times New Roman" panose="02020603050405020304" pitchFamily="18" charset="0"/>
              </a:rPr>
              <a:t>Building on research linking poor generalization to sharp minima in the loss landscape, we showed data heterogeneity worsens discrepancies between local and global loss surfaces, a problem not resolved by methods focusing only on local sharpness. </a:t>
            </a:r>
            <a:endParaRPr lang="en-US" altLang="zh-CN" sz="2000" dirty="0">
              <a:solidFill>
                <a:schemeClr val="tx1"/>
              </a:solidFill>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000" dirty="0">
                <a:solidFill>
                  <a:schemeClr val="tx1"/>
                </a:solidFill>
                <a:latin typeface="Times New Roman" panose="02020603050405020304" pitchFamily="18" charset="0"/>
                <a:cs typeface="Times New Roman" panose="02020603050405020304" pitchFamily="18" charset="0"/>
              </a:rPr>
              <a:t>To address this, our Federated Global Server-side Sharpness (FedGloSS) finds flat minima in the global loss landscape with server-side Sharpness-Aware Minimization and achieves communication efficiency by approximating SAM’s sharpness through past global pseudo-gradients, distinguishing it from prior approaches. </a:t>
            </a:r>
            <a:endParaRPr lang="en-US" altLang="zh-CN" sz="2000" dirty="0">
              <a:solidFill>
                <a:schemeClr val="tx1"/>
              </a:solidFill>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000" dirty="0">
                <a:solidFill>
                  <a:schemeClr val="tx1"/>
                </a:solidFill>
                <a:latin typeface="Times New Roman" panose="02020603050405020304" pitchFamily="18" charset="0"/>
                <a:cs typeface="Times New Roman" panose="02020603050405020304" pitchFamily="18" charset="0"/>
              </a:rPr>
              <a:t>This work revealed SAM prevents ADMM-related parameter explosion by guiding optimization along flat directions, enabling stable updates in heterogeneous FL. </a:t>
            </a:r>
            <a:endParaRPr lang="en-US" altLang="zh-CN" sz="2000" dirty="0">
              <a:solidFill>
                <a:schemeClr val="tx1"/>
              </a:solidFill>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endParaRPr lang="en-US" altLang="zh-CN" sz="2000" dirty="0">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960245"/>
            <a:ext cx="12170410" cy="224282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2</a:t>
            </a:r>
            <a:endPar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596014"/>
            <a:ext cx="8747760" cy="872490"/>
            <a:chOff x="623" y="7327"/>
            <a:chExt cx="13776" cy="1374"/>
          </a:xfrm>
        </p:grpSpPr>
        <p:sp>
          <p:nvSpPr>
            <p:cNvPr id="12" name="文本框 11"/>
            <p:cNvSpPr txBox="1"/>
            <p:nvPr/>
          </p:nvSpPr>
          <p:spPr>
            <a:xfrm>
              <a:off x="623" y="7327"/>
              <a:ext cx="13776" cy="580"/>
            </a:xfrm>
            <a:prstGeom prst="rect">
              <a:avLst/>
            </a:prstGeom>
            <a:noFill/>
          </p:spPr>
          <p:txBody>
            <a:bodyPr wrap="square" rtlCol="0">
              <a:spAutoFit/>
            </a:bodyPr>
            <a:lstStyle/>
            <a:p>
              <a:r>
                <a:rPr lang="en-US" altLang="zh-CN" b="1" dirty="0">
                  <a:cs typeface="Arial" panose="020B0604020202020204" pitchFamily="34" charset="0"/>
                </a:rPr>
                <a:t>Publish Journal: </a:t>
              </a:r>
              <a:r>
                <a:rPr lang="en-US" altLang="zh-CN" dirty="0">
                  <a:cs typeface="Arial" panose="020B0604020202020204" pitchFamily="34" charset="0"/>
                </a:rPr>
                <a:t> Proceedings of the 41 st International Conference on Machine Learning</a:t>
              </a:r>
              <a:endParaRPr lang="en-US" altLang="zh-CN" dirty="0">
                <a:cs typeface="Arial" panose="020B0604020202020204" pitchFamily="34" charset="0"/>
              </a:endParaRPr>
            </a:p>
          </p:txBody>
        </p:sp>
        <p:sp>
          <p:nvSpPr>
            <p:cNvPr id="14" name="文本框 13"/>
            <p:cNvSpPr txBox="1"/>
            <p:nvPr/>
          </p:nvSpPr>
          <p:spPr>
            <a:xfrm>
              <a:off x="623" y="8121"/>
              <a:ext cx="9184" cy="580"/>
            </a:xfrm>
            <a:prstGeom prst="rect">
              <a:avLst/>
            </a:prstGeom>
            <a:noFill/>
          </p:spPr>
          <p:txBody>
            <a:bodyPr wrap="square" rtlCol="0">
              <a:spAutoFit/>
            </a:bodyPr>
            <a:lstStyle/>
            <a:p>
              <a:r>
                <a:rPr lang="en-US" altLang="zh-CN" b="1" dirty="0">
                  <a:cs typeface="Arial" panose="020B0604020202020204" pitchFamily="34" charset="0"/>
                </a:rPr>
                <a:t>Published Time:</a:t>
              </a:r>
              <a:r>
                <a:rPr lang="en-US" altLang="zh-CN" dirty="0">
                  <a:cs typeface="Arial" panose="020B0604020202020204" pitchFamily="34" charset="0"/>
                </a:rPr>
                <a:t>  2024</a:t>
              </a:r>
              <a:endParaRPr lang="en-US" altLang="zh-CN" dirty="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328300" y="2492864"/>
            <a:ext cx="12209780" cy="737235"/>
          </a:xfrm>
          <a:prstGeom prst="rect">
            <a:avLst/>
          </a:prstGeom>
          <a:noFill/>
        </p:spPr>
        <p:txBody>
          <a:bodyPr wrap="square">
            <a:spAutoFit/>
          </a:bodyPr>
          <a:lstStyle/>
          <a:p>
            <a:pPr algn="ctr">
              <a:lnSpc>
                <a:spcPct val="150000"/>
              </a:lnSpc>
            </a:pPr>
            <a:r>
              <a:rPr lang="en-US" altLang="zh-CN" sz="2800" b="1" dirty="0">
                <a:solidFill>
                  <a:schemeClr val="bg1"/>
                </a:solidFill>
                <a:cs typeface="Arial" panose="020B0604020202020204" pitchFamily="34" charset="0"/>
              </a:rPr>
              <a:t>Rethinking the Flat Minima Searching in Federated Learning</a:t>
            </a:r>
            <a:endParaRPr lang="en-US" altLang="zh-CN" sz="2800" b="1" dirty="0">
              <a:solidFill>
                <a:schemeClr val="bg1"/>
              </a:solidFill>
              <a:cs typeface="Arial" panose="020B0604020202020204" pitchFamily="34" charset="0"/>
            </a:endParaRPr>
          </a:p>
        </p:txBody>
      </p:sp>
      <p:sp>
        <p:nvSpPr>
          <p:cNvPr id="4" name="文本框 3"/>
          <p:cNvSpPr txBox="1"/>
          <p:nvPr/>
        </p:nvSpPr>
        <p:spPr>
          <a:xfrm>
            <a:off x="328295" y="3865880"/>
            <a:ext cx="12043410" cy="337185"/>
          </a:xfrm>
          <a:prstGeom prst="rect">
            <a:avLst/>
          </a:prstGeom>
          <a:noFill/>
        </p:spPr>
        <p:txBody>
          <a:bodyPr wrap="square">
            <a:spAutoFit/>
          </a:bodyPr>
          <a:lstStyle/>
          <a:p>
            <a:r>
              <a:rPr lang="en-US" altLang="zh-CN" sz="1600" dirty="0">
                <a:solidFill>
                  <a:schemeClr val="bg1"/>
                </a:solidFill>
                <a:cs typeface="Arial" panose="020B0604020202020204" pitchFamily="34" charset="0"/>
              </a:rPr>
              <a:t>Taehwan Lee, Sung Whan Yoon</a:t>
            </a:r>
            <a:endParaRPr lang="en-US" altLang="zh-CN" sz="1600" dirty="0">
              <a:solidFill>
                <a:schemeClr val="bg1"/>
              </a:solidFill>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8" name="文本框 7"/>
          <p:cNvSpPr txBox="1"/>
          <p:nvPr/>
        </p:nvSpPr>
        <p:spPr>
          <a:xfrm>
            <a:off x="47625" y="720090"/>
            <a:ext cx="11957050" cy="5547995"/>
          </a:xfrm>
          <a:prstGeom prst="rect">
            <a:avLst/>
          </a:prstGeom>
          <a:noFill/>
          <a:ln>
            <a:noFill/>
          </a:ln>
        </p:spPr>
        <p:txBody>
          <a:bodyPr wrap="square" rtlCol="0">
            <a:noAutofit/>
          </a:bodyPr>
          <a:lstStyle/>
          <a:p>
            <a:pPr marL="342900" indent="-342900" fontAlgn="auto">
              <a:lnSpc>
                <a:spcPct val="150000"/>
              </a:lnSpc>
              <a:buFont typeface="Wingdings" panose="05000000000000000000" charset="0"/>
              <a:buChar char="Ø"/>
            </a:pPr>
            <a:r>
              <a:rPr lang="en-US" altLang="zh-CN" sz="2400" dirty="0">
                <a:solidFill>
                  <a:schemeClr val="tx1"/>
                </a:solidFill>
                <a:latin typeface="Times New Roman" panose="02020603050405020304" pitchFamily="18" charset="0"/>
                <a:cs typeface="Times New Roman" panose="02020603050405020304" pitchFamily="18" charset="0"/>
              </a:rPr>
              <a:t>Albeit the success of federated learning (FL) in decentralized training, bolstering the generalization of models by overcoming heterogeneity across clients still remains a huge challenge. </a:t>
            </a:r>
            <a:endParaRPr lang="en-US" altLang="zh-CN" sz="2400" dirty="0">
              <a:solidFill>
                <a:schemeClr val="tx1"/>
              </a:solidFill>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solidFill>
                  <a:schemeClr val="tx1"/>
                </a:solidFill>
                <a:latin typeface="Times New Roman" panose="02020603050405020304" pitchFamily="18" charset="0"/>
                <a:cs typeface="Times New Roman" panose="02020603050405020304" pitchFamily="18" charset="0"/>
              </a:rPr>
              <a:t>To aim at improved generalization of FL, a group of recent works pursues flatter minima of models by employing sharpness-aware minimization in the local training at the client side. </a:t>
            </a:r>
            <a:endParaRPr lang="en-US" altLang="zh-CN" sz="2400" dirty="0">
              <a:solidFill>
                <a:schemeClr val="tx1"/>
              </a:solidFill>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solidFill>
                  <a:schemeClr val="tx1"/>
                </a:solidFill>
                <a:latin typeface="Times New Roman" panose="02020603050405020304" pitchFamily="18" charset="0"/>
                <a:cs typeface="Times New Roman" panose="02020603050405020304" pitchFamily="18" charset="0"/>
              </a:rPr>
              <a:t>However, we observe that the global model, i.e., the aggregated model, does not lie on flat minima of the global objective, even with the effort of flatness searching in local training, which we define as </a:t>
            </a:r>
            <a:r>
              <a:rPr lang="en-US" altLang="zh-CN" sz="2400" dirty="0">
                <a:solidFill>
                  <a:schemeClr val="tx1"/>
                </a:solidFill>
                <a:highlight>
                  <a:srgbClr val="FFFF00"/>
                </a:highlight>
                <a:latin typeface="Times New Roman" panose="02020603050405020304" pitchFamily="18" charset="0"/>
                <a:cs typeface="Times New Roman" panose="02020603050405020304" pitchFamily="18" charset="0"/>
              </a:rPr>
              <a:t>flatness discrepancy</a:t>
            </a:r>
            <a:r>
              <a:rPr lang="en-US" altLang="zh-CN" sz="2400" dirty="0">
                <a:solidFill>
                  <a:schemeClr val="tx1"/>
                </a:solidFill>
                <a:latin typeface="Times New Roman" panose="02020603050405020304" pitchFamily="18" charset="0"/>
                <a:cs typeface="Times New Roman" panose="02020603050405020304" pitchFamily="18" charset="0"/>
              </a:rPr>
              <a:t>.</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36195" y="813435"/>
            <a:ext cx="12000230" cy="5746115"/>
          </a:xfrm>
          <a:prstGeom prst="rect">
            <a:avLst/>
          </a:prstGeom>
          <a:noFill/>
        </p:spPr>
        <p:txBody>
          <a:bodyPr wrap="square" rtlCol="0" anchor="t">
            <a:noAutofit/>
          </a:bodyPr>
          <a:lstStyle/>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By rethinking and theoretically analyzing flatness searching in FL through the lens of the discrepancy problem</a:t>
            </a:r>
            <a:endParaRPr lang="en-US" altLang="zh-CN" sz="24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we propose a method called Federated Learning for </a:t>
            </a:r>
            <a:r>
              <a:rPr lang="en-US" altLang="zh-CN" sz="2400" dirty="0">
                <a:highlight>
                  <a:srgbClr val="FFFF00"/>
                </a:highlight>
                <a:latin typeface="Times New Roman" panose="02020603050405020304" pitchFamily="18" charset="0"/>
                <a:cs typeface="Times New Roman" panose="02020603050405020304" pitchFamily="18" charset="0"/>
                <a:sym typeface="+mn-ea"/>
              </a:rPr>
              <a:t>Global Flatness (FedGF)</a:t>
            </a:r>
            <a:r>
              <a:rPr lang="en-US" altLang="zh-CN" sz="2400" dirty="0">
                <a:latin typeface="Times New Roman" panose="02020603050405020304" pitchFamily="18" charset="0"/>
                <a:cs typeface="Times New Roman" panose="02020603050405020304" pitchFamily="18" charset="0"/>
                <a:sym typeface="+mn-ea"/>
              </a:rPr>
              <a:t> that explicitly pursues the flatter minima of the global models, leading to the relieved flatness discrepancy and remarkable performance gains in the heterogeneous FL benchmarks.</a:t>
            </a:r>
            <a:endParaRPr lang="en-US" altLang="zh-CN" sz="24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In this paper, we empirically and theoretically analyze the relationship between heterogeneity across clients and flatness discrepancy: A strong heterogeneity leads to severe</a:t>
            </a: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36195" y="813435"/>
            <a:ext cx="12000230" cy="5746115"/>
          </a:xfrm>
          <a:prstGeom prst="rect">
            <a:avLst/>
          </a:prstGeom>
          <a:noFill/>
        </p:spPr>
        <p:txBody>
          <a:bodyPr wrap="square" rtlCol="0" anchor="t">
            <a:noAutofit/>
          </a:bodyPr>
          <a:lstStyle/>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The key of FedGF is to explicitly consider the sharpness of the global model when running SAM in the local training. Specifically, we utilize the interpolated perturbation for SAM in both views of local and global objectives.</a:t>
            </a:r>
            <a:endParaRPr lang="en-US" altLang="zh-CN" sz="24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endParaRPr lang="en-US" altLang="zh-CN" sz="24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To pursue the flatness of the global model for the global objective, we should consider the perturbation in the view of the global model and objective. </a:t>
            </a: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528320" y="1973614"/>
            <a:ext cx="13392150" cy="2266916"/>
            <a:chOff x="1127285" y="1960245"/>
            <a:chExt cx="10008870" cy="2045335"/>
          </a:xfrm>
        </p:grpSpPr>
        <p:sp>
          <p:nvSpPr>
            <p:cNvPr id="8" name="矩形 7"/>
            <p:cNvSpPr/>
            <p:nvPr/>
          </p:nvSpPr>
          <p:spPr>
            <a:xfrm>
              <a:off x="1521665" y="1960245"/>
              <a:ext cx="9112018" cy="204533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9" name="文本框 8"/>
            <p:cNvSpPr txBox="1"/>
            <p:nvPr/>
          </p:nvSpPr>
          <p:spPr>
            <a:xfrm>
              <a:off x="1127285" y="2200598"/>
              <a:ext cx="10008870" cy="1248418"/>
            </a:xfrm>
            <a:prstGeom prst="rect">
              <a:avLst/>
            </a:prstGeom>
            <a:noFill/>
          </p:spPr>
          <p:txBody>
            <a:bodyPr wrap="square" rtlCol="0" anchor="ctr">
              <a:spAutoFit/>
            </a:bodyPr>
            <a:lstStyle/>
            <a:p>
              <a:pPr algn="ctr">
                <a:lnSpc>
                  <a:spcPct val="150000"/>
                </a:lnSpc>
              </a:pPr>
              <a:r>
                <a:rPr lang="en-US" altLang="zh-CN" sz="2800" b="1" dirty="0">
                  <a:solidFill>
                    <a:schemeClr val="bg1"/>
                  </a:solidFill>
                  <a:ea typeface="等线" panose="02010600030101010101" charset="-122"/>
                  <a:cs typeface="Arial" panose="020B0604020202020204" pitchFamily="34" charset="0"/>
                </a:rPr>
                <a:t>Beyond Local Sharpness Communication-Efficient Global Sharpness-aware Minimization for Federated Learning</a:t>
              </a:r>
              <a:endParaRPr lang="en-US" altLang="zh-CN" sz="2800" b="1" dirty="0">
                <a:solidFill>
                  <a:schemeClr val="bg1"/>
                </a:solidFill>
                <a:ea typeface="等线" panose="02010600030101010101" charset="-122"/>
                <a:cs typeface="Arial" panose="020B0604020202020204" pitchFamily="34" charset="0"/>
              </a:endParaRPr>
            </a:p>
          </p:txBody>
        </p:sp>
      </p:grpSp>
      <p:grpSp>
        <p:nvGrpSpPr>
          <p:cNvPr id="11" name="组合 10"/>
          <p:cNvGrpSpPr/>
          <p:nvPr/>
        </p:nvGrpSpPr>
        <p:grpSpPr>
          <a:xfrm>
            <a:off x="387776" y="4549747"/>
            <a:ext cx="11036224" cy="872490"/>
            <a:chOff x="623" y="7327"/>
            <a:chExt cx="9488" cy="1374"/>
          </a:xfrm>
        </p:grpSpPr>
        <p:sp>
          <p:nvSpPr>
            <p:cNvPr id="5" name="文本框 4"/>
            <p:cNvSpPr txBox="1"/>
            <p:nvPr/>
          </p:nvSpPr>
          <p:spPr>
            <a:xfrm>
              <a:off x="623" y="7327"/>
              <a:ext cx="9488" cy="580"/>
            </a:xfrm>
            <a:prstGeom prst="rect">
              <a:avLst/>
            </a:prstGeom>
            <a:noFill/>
          </p:spPr>
          <p:txBody>
            <a:bodyPr wrap="square" rtlCol="0">
              <a:spAutoFit/>
            </a:bodyPr>
            <a:lstStyle/>
            <a:p>
              <a:r>
                <a:rPr lang="en-US" altLang="zh-CN" b="1" dirty="0">
                  <a:cs typeface="Arial" panose="020B0604020202020204" pitchFamily="34" charset="0"/>
                </a:rPr>
                <a:t>Published in:</a:t>
              </a:r>
              <a:r>
                <a:rPr lang="en-US" altLang="zh-CN" dirty="0">
                  <a:cs typeface="Arial" panose="020B0604020202020204" pitchFamily="34" charset="0"/>
                </a:rPr>
                <a:t> IEEE/CVF Conference on Computer Vision and Pattern Recognition</a:t>
              </a:r>
              <a:endParaRPr lang="en-US" altLang="zh-CN" dirty="0">
                <a:cs typeface="Arial" panose="020B0604020202020204" pitchFamily="34" charset="0"/>
              </a:endParaRPr>
            </a:p>
          </p:txBody>
        </p:sp>
        <p:sp>
          <p:nvSpPr>
            <p:cNvPr id="7" name="文本框 6"/>
            <p:cNvSpPr txBox="1"/>
            <p:nvPr/>
          </p:nvSpPr>
          <p:spPr>
            <a:xfrm>
              <a:off x="623" y="8121"/>
              <a:ext cx="7033" cy="580"/>
            </a:xfrm>
            <a:prstGeom prst="rect">
              <a:avLst/>
            </a:prstGeom>
            <a:noFill/>
          </p:spPr>
          <p:txBody>
            <a:bodyPr wrap="square" rtlCol="0">
              <a:spAutoFit/>
            </a:bodyPr>
            <a:lstStyle/>
            <a:p>
              <a:r>
                <a:rPr lang="en-US" altLang="zh-CN" b="1" dirty="0">
                  <a:cs typeface="Arial" panose="020B0604020202020204" pitchFamily="34" charset="0"/>
                </a:rPr>
                <a:t>Published Time:</a:t>
              </a:r>
              <a:r>
                <a:rPr lang="en-US" altLang="zh-CN" dirty="0">
                  <a:cs typeface="Arial" panose="020B0604020202020204" pitchFamily="34" charset="0"/>
                </a:rPr>
                <a:t> 2024</a:t>
              </a:r>
              <a:endParaRPr lang="en-US" altLang="zh-CN" dirty="0">
                <a:cs typeface="Arial" panose="020B0604020202020204" pitchFamily="34" charset="0"/>
              </a:endParaRP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1</a:t>
            </a:r>
            <a:endPar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24044" y="3903313"/>
            <a:ext cx="8306185" cy="337185"/>
          </a:xfrm>
          <a:prstGeom prst="rect">
            <a:avLst/>
          </a:prstGeom>
          <a:noFill/>
        </p:spPr>
        <p:txBody>
          <a:bodyPr wrap="square">
            <a:spAutoFit/>
          </a:bodyPr>
          <a:lstStyle/>
          <a:p>
            <a:r>
              <a:rPr lang="en-US" altLang="zh-CN" sz="1600" dirty="0">
                <a:solidFill>
                  <a:schemeClr val="bg1"/>
                </a:solidFill>
                <a:cs typeface="Arial" panose="020B0604020202020204" pitchFamily="34" charset="0"/>
              </a:rPr>
              <a:t>Xiuwen Fang, Mang Ye</a:t>
            </a:r>
            <a:endParaRPr lang="en-US" altLang="zh-CN" sz="1600" dirty="0">
              <a:solidFill>
                <a:schemeClr val="bg1"/>
              </a:solidFill>
              <a:cs typeface="Arial" panose="020B0604020202020204" pitchFamily="34" charset="0"/>
            </a:endParaRPr>
          </a:p>
        </p:txBody>
      </p:sp>
      <p:grpSp>
        <p:nvGrpSpPr>
          <p:cNvPr id="6" name="组合 5"/>
          <p:cNvGrpSpPr/>
          <p:nvPr/>
        </p:nvGrpSpPr>
        <p:grpSpPr>
          <a:xfrm>
            <a:off x="-1" y="6553200"/>
            <a:ext cx="12192001" cy="304800"/>
            <a:chOff x="0" y="6569404"/>
            <a:chExt cx="9144000" cy="288000"/>
          </a:xfrm>
        </p:grpSpPr>
        <p:sp>
          <p:nvSpPr>
            <p:cNvPr id="10" name="矩形 9"/>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1864360" y="1772920"/>
            <a:ext cx="8445500" cy="4264660"/>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2752725" y="1484630"/>
            <a:ext cx="6686550" cy="3510280"/>
          </a:xfrm>
          <a:prstGeom prst="rect">
            <a:avLst/>
          </a:prstGeom>
        </p:spPr>
      </p:pic>
      <p:sp>
        <p:nvSpPr>
          <p:cNvPr id="3" name="文本框 2"/>
          <p:cNvSpPr txBox="1"/>
          <p:nvPr/>
        </p:nvSpPr>
        <p:spPr>
          <a:xfrm>
            <a:off x="1329690" y="5372735"/>
            <a:ext cx="9798050" cy="922020"/>
          </a:xfrm>
          <a:prstGeom prst="rect">
            <a:avLst/>
          </a:prstGeom>
          <a:noFill/>
        </p:spPr>
        <p:txBody>
          <a:bodyPr wrap="square" rtlCol="0">
            <a:spAutoFit/>
          </a:bodyPr>
          <a:p>
            <a:r>
              <a:rPr lang="en-US" altLang="zh-CN"/>
              <a:t>We visualize how the discrepancy appears on the loss surface. </a:t>
            </a:r>
            <a:endParaRPr lang="en-US" altLang="zh-CN"/>
          </a:p>
          <a:p>
            <a:r>
              <a:rPr lang="en-US" altLang="zh-CN"/>
              <a:t>FedSAM shows flatter minima around the local model, but the global model does not lie on flatter minima.</a:t>
            </a:r>
            <a:endParaRPr lang="en-US" altLang="zh-CN"/>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3" name="文本框 2"/>
          <p:cNvSpPr txBox="1"/>
          <p:nvPr/>
        </p:nvSpPr>
        <p:spPr>
          <a:xfrm>
            <a:off x="480060" y="918210"/>
            <a:ext cx="10297160" cy="2861310"/>
          </a:xfrm>
          <a:prstGeom prst="rect">
            <a:avLst/>
          </a:prstGeom>
          <a:noFill/>
        </p:spPr>
        <p:txBody>
          <a:bodyPr wrap="square" rtlCol="0">
            <a:spAutoFit/>
          </a:bodyPr>
          <a:p>
            <a:r>
              <a:rPr lang="en-US" altLang="zh-CN" sz="2000">
                <a:sym typeface="+mn-ea"/>
              </a:rPr>
              <a:t>Motivations: Flatness Discrepancy</a:t>
            </a:r>
            <a:endParaRPr lang="en-US" altLang="zh-CN" sz="2000"/>
          </a:p>
          <a:p>
            <a:endParaRPr lang="en-US" altLang="zh-CN" sz="2000"/>
          </a:p>
          <a:p>
            <a:r>
              <a:rPr lang="en-US" altLang="zh-CN" sz="2000"/>
              <a:t>We are ready to discuss the flatness discrepancy issue: </a:t>
            </a:r>
            <a:endParaRPr lang="en-US" altLang="zh-CN" sz="2000"/>
          </a:p>
          <a:p>
            <a:r>
              <a:rPr lang="en-US" altLang="zh-CN" sz="2000"/>
              <a:t>Flatness searching in local training does not imply the flatness of the global model. First, we formally define the discrepancy, i.e., ∆F , as the difference gap of the flatness between the global and local models. For simplicity, we here drop the notations of round r and local epoch k.</a:t>
            </a:r>
            <a:endParaRPr lang="en-US" altLang="zh-CN" sz="2000"/>
          </a:p>
          <a:p>
            <a:endParaRPr lang="en-US" altLang="zh-CN" sz="2000"/>
          </a:p>
          <a:p>
            <a:r>
              <a:rPr lang="en-US" altLang="zh-CN" sz="2000"/>
              <a:t>Definition 1. Flatness discrepancy ∆F of the global model w and the local models {wi} N i=1 is defined as:</a:t>
            </a:r>
            <a:endParaRPr lang="en-US" altLang="zh-CN" sz="2000"/>
          </a:p>
        </p:txBody>
      </p:sp>
      <p:pic>
        <p:nvPicPr>
          <p:cNvPr id="7" name="图片 6"/>
          <p:cNvPicPr>
            <a:picLocks noChangeAspect="1"/>
          </p:cNvPicPr>
          <p:nvPr/>
        </p:nvPicPr>
        <p:blipFill>
          <a:blip r:embed="rId1"/>
          <a:stretch>
            <a:fillRect/>
          </a:stretch>
        </p:blipFill>
        <p:spPr>
          <a:xfrm>
            <a:off x="2679065" y="3978275"/>
            <a:ext cx="6448425" cy="1933575"/>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2" name="文本框 1"/>
          <p:cNvSpPr txBox="1"/>
          <p:nvPr/>
        </p:nvSpPr>
        <p:spPr>
          <a:xfrm>
            <a:off x="532130" y="1353820"/>
            <a:ext cx="10834370" cy="1753235"/>
          </a:xfrm>
          <a:prstGeom prst="rect">
            <a:avLst/>
          </a:prstGeom>
          <a:noFill/>
        </p:spPr>
        <p:txBody>
          <a:bodyPr wrap="square" rtlCol="0">
            <a:spAutoFit/>
          </a:bodyPr>
          <a:p>
            <a:r>
              <a:rPr lang="en-US" altLang="zh-CN"/>
              <a:t>Training Process of FedGF</a:t>
            </a:r>
            <a:endParaRPr lang="en-US" altLang="zh-CN"/>
          </a:p>
          <a:p>
            <a:endParaRPr lang="en-US" altLang="zh-CN"/>
          </a:p>
          <a:p>
            <a:r>
              <a:rPr lang="en-US" altLang="zh-CN"/>
              <a:t>We here focus on the local training and the aggregation steps of FedGF.</a:t>
            </a:r>
            <a:endParaRPr lang="en-US" altLang="zh-CN"/>
          </a:p>
          <a:p>
            <a:endParaRPr lang="en-US" altLang="zh-CN"/>
          </a:p>
          <a:p>
            <a:r>
              <a:rPr lang="en-US" altLang="zh-CN"/>
              <a:t>Local training: At the beginning of round r, client i receives the aggregated global model w r , and runs K local epochs. For local epoch k, client i computes the two perturbed models, w </a:t>
            </a:r>
            <a:r>
              <a:rPr lang="en-US" altLang="en-US"/>
              <a:t>̃</a:t>
            </a:r>
            <a:r>
              <a:rPr lang="en-US" altLang="zh-CN"/>
              <a:t> r i,k and w </a:t>
            </a:r>
            <a:r>
              <a:rPr lang="en-US" altLang="en-US"/>
              <a:t>̃</a:t>
            </a:r>
            <a:r>
              <a:rPr lang="en-US" altLang="zh-CN"/>
              <a:t> r as follows:</a:t>
            </a:r>
            <a:endParaRPr lang="en-US" altLang="zh-CN"/>
          </a:p>
        </p:txBody>
      </p:sp>
      <p:pic>
        <p:nvPicPr>
          <p:cNvPr id="7" name="图片 6"/>
          <p:cNvPicPr>
            <a:picLocks noChangeAspect="1"/>
          </p:cNvPicPr>
          <p:nvPr/>
        </p:nvPicPr>
        <p:blipFill>
          <a:blip r:embed="rId1"/>
          <a:stretch>
            <a:fillRect/>
          </a:stretch>
        </p:blipFill>
        <p:spPr>
          <a:xfrm>
            <a:off x="3324225" y="3740785"/>
            <a:ext cx="5158105" cy="180530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2" name="文本框 1"/>
          <p:cNvSpPr txBox="1"/>
          <p:nvPr/>
        </p:nvSpPr>
        <p:spPr>
          <a:xfrm>
            <a:off x="532130" y="1353820"/>
            <a:ext cx="10834370" cy="3692525"/>
          </a:xfrm>
          <a:prstGeom prst="rect">
            <a:avLst/>
          </a:prstGeom>
          <a:noFill/>
        </p:spPr>
        <p:txBody>
          <a:bodyPr wrap="square" rtlCol="0">
            <a:spAutoFit/>
          </a:bodyPr>
          <a:p>
            <a:r>
              <a:rPr lang="en-US" altLang="zh-CN"/>
              <a:t>We utilize the difference between the previous and the current global model, as formulated by Eq. (10), which is an approximated direction of the gradients for the global objective, i.e., ∇F(w r ). Based on the global perturbation, FedGF computes the perturbed global model in Eq. (11), which can be understood as the perturbed model with the maximally raised global objective loss. FedGF then interpolates the perturbed global and local models to compute w </a:t>
            </a:r>
            <a:r>
              <a:rPr lang="en-US" altLang="en-US"/>
              <a:t>̃</a:t>
            </a:r>
            <a:r>
              <a:rPr lang="en-US" altLang="zh-CN"/>
              <a:t> r i,k,c:</a:t>
            </a:r>
            <a:endParaRPr lang="en-US" altLang="zh-CN"/>
          </a:p>
          <a:p>
            <a:endParaRPr lang="en-US" altLang="zh-CN"/>
          </a:p>
          <a:p>
            <a:endParaRPr lang="en-US" altLang="zh-CN"/>
          </a:p>
          <a:p>
            <a:endParaRPr lang="en-US" altLang="zh-CN"/>
          </a:p>
          <a:p>
            <a:endParaRPr lang="en-US" altLang="zh-CN"/>
          </a:p>
          <a:p>
            <a:r>
              <a:rPr lang="en-US" altLang="zh-CN"/>
              <a:t>where 0 ≤ c ≤ 1 is the interpolation coefficient to control the position of w</a:t>
            </a:r>
            <a:r>
              <a:rPr lang="en-US" altLang="en-US"/>
              <a:t>˜</a:t>
            </a:r>
            <a:r>
              <a:rPr lang="en-US" altLang="zh-CN"/>
              <a:t>i,k,c r between the global and local mod_x0002_els. When c is close to 0, it indicates that FedGF becomes FedSAM. When c is close to 1, FedGF leans toward the global model to find flat minima around the global model. FedGF then computes the gradient based on the local epoch ζi,k ∼ Di at position w</a:t>
            </a:r>
            <a:r>
              <a:rPr lang="en-US" altLang="en-US"/>
              <a:t>˜</a:t>
            </a:r>
            <a:r>
              <a:rPr lang="en-US" altLang="zh-CN"/>
              <a:t>i,k,c r to update the local model:</a:t>
            </a:r>
            <a:endParaRPr lang="en-US" altLang="zh-CN"/>
          </a:p>
        </p:txBody>
      </p:sp>
      <p:pic>
        <p:nvPicPr>
          <p:cNvPr id="3" name="图片 2"/>
          <p:cNvPicPr>
            <a:picLocks noChangeAspect="1"/>
          </p:cNvPicPr>
          <p:nvPr/>
        </p:nvPicPr>
        <p:blipFill>
          <a:blip r:embed="rId1"/>
          <a:stretch>
            <a:fillRect/>
          </a:stretch>
        </p:blipFill>
        <p:spPr>
          <a:xfrm>
            <a:off x="4262120" y="3140710"/>
            <a:ext cx="3667125" cy="576580"/>
          </a:xfrm>
          <a:prstGeom prst="rect">
            <a:avLst/>
          </a:prstGeom>
        </p:spPr>
      </p:pic>
      <p:pic>
        <p:nvPicPr>
          <p:cNvPr id="8" name="图片 7"/>
          <p:cNvPicPr>
            <a:picLocks noChangeAspect="1"/>
          </p:cNvPicPr>
          <p:nvPr/>
        </p:nvPicPr>
        <p:blipFill>
          <a:blip r:embed="rId2"/>
          <a:stretch>
            <a:fillRect/>
          </a:stretch>
        </p:blipFill>
        <p:spPr>
          <a:xfrm>
            <a:off x="3863975" y="5228590"/>
            <a:ext cx="4562475" cy="605155"/>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10" name="图片 9"/>
          <p:cNvPicPr>
            <a:picLocks noChangeAspect="1"/>
          </p:cNvPicPr>
          <p:nvPr/>
        </p:nvPicPr>
        <p:blipFill>
          <a:blip r:embed="rId1"/>
          <a:stretch>
            <a:fillRect/>
          </a:stretch>
        </p:blipFill>
        <p:spPr>
          <a:xfrm>
            <a:off x="480060" y="981075"/>
            <a:ext cx="11239500" cy="3067050"/>
          </a:xfrm>
          <a:prstGeom prst="rect">
            <a:avLst/>
          </a:prstGeom>
        </p:spPr>
      </p:pic>
      <p:sp>
        <p:nvSpPr>
          <p:cNvPr id="2" name="文本框 1"/>
          <p:cNvSpPr txBox="1"/>
          <p:nvPr/>
        </p:nvSpPr>
        <p:spPr>
          <a:xfrm>
            <a:off x="480060" y="4076700"/>
            <a:ext cx="11085195" cy="2584450"/>
          </a:xfrm>
          <a:prstGeom prst="rect">
            <a:avLst/>
          </a:prstGeom>
          <a:noFill/>
        </p:spPr>
        <p:txBody>
          <a:bodyPr wrap="square" rtlCol="0">
            <a:spAutoFit/>
          </a:bodyPr>
          <a:p>
            <a:pPr marL="285750" indent="-285750">
              <a:buFont typeface="Wingdings" panose="05000000000000000000" charset="0"/>
              <a:buChar char="Ø"/>
            </a:pPr>
            <a:r>
              <a:rPr lang="en-US" altLang="zh-CN"/>
              <a:t>Fig. 3 shows how FedGF is differentiated from the related methods. We here illustrate the schematics of our FedGF and two state-of-the-art methods, i.e., MoFedSAM and FedSMOO, while omitting the figure of FedSAM which is quite straightforward. Black-colored arrows indicate the model update at each local epoch. FedSAM and MoFedSAM only utilize the perturbation computed in view of the local objective. </a:t>
            </a:r>
            <a:endParaRPr lang="en-US" altLang="zh-CN"/>
          </a:p>
          <a:p>
            <a:pPr marL="285750" indent="-285750">
              <a:buFont typeface="Wingdings" panose="05000000000000000000" charset="0"/>
              <a:buChar char="Ø"/>
            </a:pPr>
            <a:r>
              <a:rPr lang="en-US" altLang="zh-CN"/>
              <a:t>However, FedGF additionally considers the global model perturbation (see the orange-colored dotted arrows). Blue-colored arrows represent the gradient computed at the perturbed model. MoFedSAM uses the momentum for finding the model with a lower global objective (see the green-colored solid line), but FedGF utilizes the reverse direction of the momentum, as the global perturbation (the orange-colored arrow with a marker (g)), aiming to find flatter minima. FedSMOO adjusts the local perturbations by introducing a correction gradient (Gc), and it is closely</a:t>
            </a:r>
            <a:endParaRPr lang="en-US" altLang="zh-CN"/>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2207895" y="908685"/>
            <a:ext cx="7287895" cy="3861435"/>
          </a:xfrm>
          <a:prstGeom prst="rect">
            <a:avLst/>
          </a:prstGeom>
        </p:spPr>
      </p:pic>
      <p:sp>
        <p:nvSpPr>
          <p:cNvPr id="3" name="文本框 2"/>
          <p:cNvSpPr txBox="1"/>
          <p:nvPr/>
        </p:nvSpPr>
        <p:spPr>
          <a:xfrm>
            <a:off x="480060" y="4908550"/>
            <a:ext cx="11229975" cy="1476375"/>
          </a:xfrm>
          <a:prstGeom prst="rect">
            <a:avLst/>
          </a:prstGeom>
          <a:noFill/>
        </p:spPr>
        <p:txBody>
          <a:bodyPr wrap="square" rtlCol="0">
            <a:spAutoFit/>
          </a:bodyPr>
          <a:p>
            <a:pPr marL="285750" indent="-285750">
              <a:buFont typeface="Wingdings" panose="05000000000000000000" charset="0"/>
              <a:buChar char="Ø"/>
            </a:pPr>
            <a:r>
              <a:rPr lang="en-US" altLang="zh-CN"/>
              <a:t>Visualization of loss surface: In Fig. 6, we visualize the loss surface of the local and global models of FedGF for Fi and F for the CIFAR-100 cases. </a:t>
            </a:r>
            <a:endParaRPr lang="en-US" altLang="zh-CN"/>
          </a:p>
          <a:p>
            <a:pPr marL="285750" indent="-285750">
              <a:buFont typeface="Wingdings" panose="05000000000000000000" charset="0"/>
              <a:buChar char="Ø"/>
            </a:pPr>
            <a:r>
              <a:rPr lang="en-US" altLang="zh-CN"/>
              <a:t>It shows that local model shows a moderate flatness, and the global model shows flatter loss surface. When compared with the FedSAM’s loss surface (as in Fig. 2), we visually confirm that FedGF finds flatter minima of global model for the global objective.</a:t>
            </a:r>
            <a:endParaRPr lang="en-US" altLang="zh-CN"/>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2927985" y="908685"/>
            <a:ext cx="6422390" cy="4676775"/>
          </a:xfrm>
          <a:prstGeom prst="rect">
            <a:avLst/>
          </a:prstGeom>
        </p:spPr>
      </p:pic>
      <p:sp>
        <p:nvSpPr>
          <p:cNvPr id="3" name="文本框 2"/>
          <p:cNvSpPr txBox="1"/>
          <p:nvPr/>
        </p:nvSpPr>
        <p:spPr>
          <a:xfrm>
            <a:off x="1415415" y="5746750"/>
            <a:ext cx="9890125" cy="645160"/>
          </a:xfrm>
          <a:prstGeom prst="rect">
            <a:avLst/>
          </a:prstGeom>
          <a:noFill/>
        </p:spPr>
        <p:txBody>
          <a:bodyPr wrap="square" rtlCol="0">
            <a:spAutoFit/>
          </a:bodyPr>
          <a:p>
            <a:r>
              <a:rPr lang="en-US" altLang="zh-CN"/>
              <a:t>We evaluate the test accuracy of FL algorithms in Table 1 on the CIFAR-10/100 benchmarks. We here provide the following key findings based on the experimental results.</a:t>
            </a:r>
            <a:endParaRPr lang="en-US" altLang="zh-CN"/>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3"/>
          <a:stretch>
            <a:fillRect/>
          </a:stretch>
        </p:blipFill>
        <p:spPr>
          <a:xfrm>
            <a:off x="2279650" y="1196975"/>
            <a:ext cx="7120890" cy="3787775"/>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ea typeface="等线" panose="02010600030101010101" charset="-122"/>
                  </a:rPr>
                  <a:t>01</a:t>
                </a:r>
                <a:endParaRPr lang="en-US" altLang="zh-CN" sz="2700" dirty="0">
                  <a:solidFill>
                    <a:srgbClr val="044875"/>
                  </a:solidFill>
                  <a:latin typeface="Times New Roman" panose="02020603050405020304" pitchFamily="18" charset="0"/>
                  <a:ea typeface="等线" panose="02010600030101010101" charset="-122"/>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795780" y="836930"/>
            <a:ext cx="8214995" cy="4688840"/>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890" y="72390"/>
            <a:ext cx="5847715"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Conclusion and </a:t>
            </a:r>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I</a:t>
            </a:r>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nspiration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149860" y="1052830"/>
            <a:ext cx="11656060" cy="4707890"/>
          </a:xfrm>
          <a:prstGeom prst="rect">
            <a:avLst/>
          </a:prstGeom>
          <a:noFill/>
        </p:spPr>
        <p:txBody>
          <a:bodyPr wrap="square" rtlCol="0">
            <a:spAutoFit/>
          </a:bodyPr>
          <a:lstStyle/>
          <a:p>
            <a:pPr marL="342900" indent="-342900" algn="just"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We rethink flat minima searching in FL with the novel perspective of flatness discrepancy. </a:t>
            </a:r>
            <a:endParaRPr lang="en-US" altLang="zh-CN" sz="2000" dirty="0">
              <a:latin typeface="Times New Roman" panose="02020603050405020304" pitchFamily="18" charset="0"/>
              <a:cs typeface="Times New Roman" panose="02020603050405020304" pitchFamily="18" charset="0"/>
            </a:endParaRPr>
          </a:p>
          <a:p>
            <a:pPr marL="342900" indent="-342900" algn="just"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It gets worse when the heterogeneity becomes severe, leading to the deterioration of the prior flat minima searching FL algorithms. </a:t>
            </a:r>
            <a:endParaRPr lang="en-US" altLang="zh-CN" sz="2000" dirty="0">
              <a:latin typeface="Times New Roman" panose="02020603050405020304" pitchFamily="18" charset="0"/>
              <a:cs typeface="Times New Roman" panose="02020603050405020304" pitchFamily="18" charset="0"/>
            </a:endParaRPr>
          </a:p>
          <a:p>
            <a:pPr marL="342900" indent="-342900" algn="just"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We propose FedGF, which can relieve the discrepancy by utilizing both local and global perturbations in the SAM optimizer. </a:t>
            </a:r>
            <a:endParaRPr lang="en-US" altLang="zh-CN" sz="2000" dirty="0">
              <a:latin typeface="Times New Roman" panose="02020603050405020304" pitchFamily="18" charset="0"/>
              <a:cs typeface="Times New Roman" panose="02020603050405020304" pitchFamily="18" charset="0"/>
            </a:endParaRPr>
          </a:p>
          <a:p>
            <a:pPr marL="342900" indent="-342900" algn="just" fontAlgn="auto">
              <a:lnSpc>
                <a:spcPct val="150000"/>
              </a:lnSpc>
              <a:buFont typeface="Wingdings" panose="05000000000000000000" charset="0"/>
              <a:buChar char="Ø"/>
            </a:pPr>
            <a:endParaRPr lang="en-US" altLang="zh-CN" sz="2000" dirty="0">
              <a:latin typeface="Times New Roman" panose="02020603050405020304" pitchFamily="18" charset="0"/>
              <a:cs typeface="Times New Roman" panose="02020603050405020304" pitchFamily="18" charset="0"/>
            </a:endParaRPr>
          </a:p>
          <a:p>
            <a:pPr marL="342900" indent="-342900" algn="just"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To address this, it shifts the paradigm from purely local perturbation to a dual-view interpolated perturbation , which ensures the local training trajectory aligns with the global objective's curvature.</a:t>
            </a:r>
            <a:endParaRPr lang="en-US" altLang="zh-CN" sz="2000" dirty="0">
              <a:latin typeface="Times New Roman" panose="02020603050405020304" pitchFamily="18" charset="0"/>
              <a:cs typeface="Times New Roman" panose="02020603050405020304" pitchFamily="18" charset="0"/>
            </a:endParaRPr>
          </a:p>
          <a:p>
            <a:pPr marL="342900" indent="-342900" algn="just"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I will try to plot the loss function as a plane, combining the target of local perturbation and the target of global perturbation.</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9" y="1943267"/>
            <a:ext cx="12282806" cy="2201545"/>
            <a:chOff x="1533485" y="1960061"/>
            <a:chExt cx="9179883" cy="2201545"/>
          </a:xfrm>
        </p:grpSpPr>
        <p:sp>
          <p:nvSpPr>
            <p:cNvPr id="8" name="矩形 7"/>
            <p:cNvSpPr/>
            <p:nvPr/>
          </p:nvSpPr>
          <p:spPr>
            <a:xfrm>
              <a:off x="1533485" y="1960061"/>
              <a:ext cx="9123407" cy="220154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9" name="文本框 8"/>
            <p:cNvSpPr txBox="1"/>
            <p:nvPr/>
          </p:nvSpPr>
          <p:spPr>
            <a:xfrm>
              <a:off x="1589011" y="2063566"/>
              <a:ext cx="9124357" cy="1383665"/>
            </a:xfrm>
            <a:prstGeom prst="rect">
              <a:avLst/>
            </a:prstGeom>
            <a:noFill/>
          </p:spPr>
          <p:txBody>
            <a:bodyPr wrap="square" rtlCol="0" anchor="ctr">
              <a:spAutoFit/>
            </a:bodyPr>
            <a:lstStyle/>
            <a:p>
              <a:pPr algn="ctr">
                <a:lnSpc>
                  <a:spcPct val="150000"/>
                </a:lnSpc>
              </a:pPr>
              <a:r>
                <a:rPr lang="en-US" altLang="zh-CN" sz="2800" b="1" dirty="0">
                  <a:solidFill>
                    <a:schemeClr val="bg1"/>
                  </a:solidFill>
                  <a:ea typeface="等线" panose="02010600030101010101" charset="-122"/>
                  <a:cs typeface="Arial" panose="020B0604020202020204" pitchFamily="34" charset="0"/>
                </a:rPr>
                <a:t>SADDLe: Sharpness-Aware Decentralized Deep Learning </a:t>
              </a:r>
              <a:endParaRPr lang="en-US" altLang="zh-CN" sz="2800" b="1" dirty="0">
                <a:solidFill>
                  <a:schemeClr val="bg1"/>
                </a:solidFill>
                <a:ea typeface="等线" panose="02010600030101010101" charset="-122"/>
                <a:cs typeface="Arial" panose="020B0604020202020204" pitchFamily="34" charset="0"/>
              </a:endParaRPr>
            </a:p>
            <a:p>
              <a:pPr algn="ctr">
                <a:lnSpc>
                  <a:spcPct val="150000"/>
                </a:lnSpc>
              </a:pPr>
              <a:r>
                <a:rPr lang="en-US" altLang="zh-CN" sz="2800" b="1" dirty="0">
                  <a:solidFill>
                    <a:schemeClr val="bg1"/>
                  </a:solidFill>
                  <a:ea typeface="等线" panose="02010600030101010101" charset="-122"/>
                  <a:cs typeface="Arial" panose="020B0604020202020204" pitchFamily="34" charset="0"/>
                </a:rPr>
                <a:t>with Heterogeneous data</a:t>
              </a:r>
              <a:endParaRPr lang="en-US" altLang="zh-CN" sz="2800" b="1" dirty="0">
                <a:solidFill>
                  <a:schemeClr val="bg1"/>
                </a:solidFill>
                <a:ea typeface="等线" panose="02010600030101010101" charset="-122"/>
                <a:cs typeface="Arial" panose="020B0604020202020204" pitchFamily="34" charset="0"/>
              </a:endParaRP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3</a:t>
            </a:r>
            <a:endPar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114732" y="3513562"/>
            <a:ext cx="11453849" cy="368300"/>
          </a:xfrm>
          <a:prstGeom prst="rect">
            <a:avLst/>
          </a:prstGeom>
          <a:noFill/>
        </p:spPr>
        <p:txBody>
          <a:bodyPr wrap="square">
            <a:spAutoFit/>
          </a:bodyPr>
          <a:lstStyle/>
          <a:p>
            <a:r>
              <a:rPr lang="en-US" altLang="zh-CN" dirty="0">
                <a:solidFill>
                  <a:schemeClr val="bg1"/>
                </a:solidFill>
                <a:cs typeface="Arial" panose="020B0604020202020204" pitchFamily="34" charset="0"/>
              </a:rPr>
              <a:t>Sakshi Choudhary; Sai Aparna Aketi; Kaushik Roy</a:t>
            </a:r>
            <a:endParaRPr lang="en-US" altLang="zh-CN" dirty="0">
              <a:solidFill>
                <a:schemeClr val="bg1"/>
              </a:solidFill>
              <a:cs typeface="Arial" panose="020B0604020202020204" pitchFamily="34" charset="0"/>
            </a:endParaRPr>
          </a:p>
        </p:txBody>
      </p:sp>
      <p:sp>
        <p:nvSpPr>
          <p:cNvPr id="13" name="文本框 12"/>
          <p:cNvSpPr txBox="1"/>
          <p:nvPr/>
        </p:nvSpPr>
        <p:spPr>
          <a:xfrm>
            <a:off x="351876" y="4596014"/>
            <a:ext cx="9776124" cy="368300"/>
          </a:xfrm>
          <a:prstGeom prst="rect">
            <a:avLst/>
          </a:prstGeom>
          <a:noFill/>
        </p:spPr>
        <p:txBody>
          <a:bodyPr wrap="square" rtlCol="0">
            <a:spAutoFit/>
          </a:bodyPr>
          <a:lstStyle/>
          <a:p>
            <a:r>
              <a:rPr lang="en-US" altLang="zh-CN" b="1" dirty="0">
                <a:cs typeface="Arial" panose="020B0604020202020204" pitchFamily="34" charset="0"/>
              </a:rPr>
              <a:t>Publish Journal: </a:t>
            </a:r>
            <a:r>
              <a:rPr lang="en-US" altLang="zh-CN" dirty="0">
                <a:cs typeface="Arial" panose="020B0604020202020204" pitchFamily="34" charset="0"/>
              </a:rPr>
              <a:t>2025 IEEE/CVF Winter Conference on Applications of Computer Vision (WACV)</a:t>
            </a:r>
            <a:endParaRPr lang="en-US" altLang="zh-CN" dirty="0">
              <a:cs typeface="Arial" panose="020B0604020202020204" pitchFamily="34" charset="0"/>
            </a:endParaRPr>
          </a:p>
        </p:txBody>
      </p:sp>
      <p:sp>
        <p:nvSpPr>
          <p:cNvPr id="20" name="文本框 19"/>
          <p:cNvSpPr txBox="1"/>
          <p:nvPr/>
        </p:nvSpPr>
        <p:spPr>
          <a:xfrm>
            <a:off x="351876" y="5100204"/>
            <a:ext cx="5831840" cy="368300"/>
          </a:xfrm>
          <a:prstGeom prst="rect">
            <a:avLst/>
          </a:prstGeom>
          <a:noFill/>
        </p:spPr>
        <p:txBody>
          <a:bodyPr wrap="square" rtlCol="0">
            <a:spAutoFit/>
          </a:bodyPr>
          <a:lstStyle/>
          <a:p>
            <a:r>
              <a:rPr lang="en-US" altLang="zh-CN" b="1" dirty="0">
                <a:cs typeface="Arial" panose="020B0604020202020204" pitchFamily="34" charset="0"/>
              </a:rPr>
              <a:t>Published Time:</a:t>
            </a:r>
            <a:r>
              <a:rPr lang="en-US" altLang="zh-CN" dirty="0">
                <a:cs typeface="Arial" panose="020B0604020202020204" pitchFamily="34" charset="0"/>
              </a:rPr>
              <a:t> 2025</a:t>
            </a:r>
            <a:endParaRPr lang="en-US" altLang="zh-CN" dirty="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120015" y="765175"/>
            <a:ext cx="12073255" cy="1610360"/>
          </a:xfrm>
          <a:prstGeom prst="rect">
            <a:avLst/>
          </a:prstGeom>
          <a:noFill/>
        </p:spPr>
        <p:txBody>
          <a:bodyPr wrap="square" rtlCol="0">
            <a:noAutofit/>
          </a:bodyPr>
          <a:lstStyle/>
          <a:p>
            <a:pPr marL="285750" indent="-285750">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In realistic scenarios, the data distribution across these sparsely connected learning agents can be significantly heterogeneous, leading to local model over-fitting and poor global model generalization. </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We jointly tackle these two-fold practical challenges by proposing SADDLe, a set of sharpness-aware decentralized deep learning algorithms.</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In the presence of data heterogeneity, models in decentralized training tend to overfit the local data at each agent. Aggregating such models adversely impacts the global model’s generalization ability. </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233045" y="805815"/>
            <a:ext cx="11626850" cy="4523105"/>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Ø"/>
            </a:pPr>
            <a:r>
              <a:rPr lang="en-US" altLang="zh-CN" sz="2400" dirty="0">
                <a:solidFill>
                  <a:schemeClr val="tx1"/>
                </a:solidFill>
                <a:latin typeface="Times New Roman" panose="02020603050405020304" pitchFamily="18" charset="0"/>
                <a:cs typeface="Times New Roman" panose="02020603050405020304" pitchFamily="18" charset="0"/>
              </a:rPr>
              <a:t>Flatter loss landscapes are inherently more robust to perturbations in the training loss landscape. Leveraging this potential, we observe that SAM leads to enhanced robustness against compression errors due to erroneous model updates resulting from communication compression. </a:t>
            </a:r>
            <a:endParaRPr lang="en-US" altLang="zh-CN" sz="2400" dirty="0">
              <a:solidFill>
                <a:schemeClr val="tx1"/>
              </a:solidFill>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solidFill>
                  <a:schemeClr val="tx1"/>
                </a:solidFill>
                <a:latin typeface="Times New Roman" panose="02020603050405020304" pitchFamily="18" charset="0"/>
                <a:cs typeface="Times New Roman" panose="02020603050405020304" pitchFamily="18" charset="0"/>
              </a:rPr>
              <a:t>We propose that seeking a flatter loss landscape during training can alleviate the issue of local over-fitting, a common concern in decentralized learning scenarios with non-IID data. </a:t>
            </a:r>
            <a:endParaRPr lang="en-US" altLang="zh-CN" sz="2400" dirty="0">
              <a:solidFill>
                <a:schemeClr val="tx1"/>
              </a:solidFill>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solidFill>
                  <a:schemeClr val="tx1"/>
                </a:solidFill>
                <a:latin typeface="Times New Roman" panose="02020603050405020304" pitchFamily="18" charset="0"/>
                <a:cs typeface="Times New Roman" panose="02020603050405020304" pitchFamily="18" charset="0"/>
              </a:rPr>
              <a:t>we propose SADDLe, which purposely seeks a flatter loss landscape in each training iteration through Sharpness-Aware Minimization (SAM) .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233045" y="890270"/>
            <a:ext cx="11626850" cy="2306955"/>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Ø"/>
            </a:pPr>
            <a:r>
              <a:rPr lang="en-US" altLang="zh-CN" sz="2400" dirty="0">
                <a:solidFill>
                  <a:schemeClr val="tx1"/>
                </a:solidFill>
                <a:latin typeface="Times New Roman" panose="02020603050405020304" pitchFamily="18" charset="0"/>
                <a:cs typeface="Times New Roman" panose="02020603050405020304" pitchFamily="18" charset="0"/>
              </a:rPr>
              <a:t>Instead of focusing on finding parameters with low loss values like SGD, SAM searches for parameters whose neighborhoods have uniformly low loss. This is achieved by adding a perturbation ξ_i </a:t>
            </a:r>
            <a:endParaRPr lang="en-US" altLang="zh-CN" sz="2400" dirty="0">
              <a:solidFill>
                <a:schemeClr val="tx1"/>
              </a:solidFill>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solidFill>
                  <a:schemeClr val="tx1"/>
                </a:solidFill>
                <a:latin typeface="Times New Roman" panose="02020603050405020304" pitchFamily="18" charset="0"/>
                <a:cs typeface="Times New Roman" panose="02020603050405020304" pitchFamily="18" charset="0"/>
              </a:rPr>
              <a:t>SADDLe aims to solve the following optimization problem:</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807335" y="3933190"/>
            <a:ext cx="6478905" cy="150622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ea typeface="等线" panose="02010600030101010101" charset="-122"/>
                  </a:rPr>
                  <a:t>01</a:t>
                </a:r>
                <a:endParaRPr lang="en-US" altLang="zh-CN" sz="2700" dirty="0">
                  <a:solidFill>
                    <a:srgbClr val="044875"/>
                  </a:solidFill>
                  <a:latin typeface="Times New Roman" panose="02020603050405020304" pitchFamily="18" charset="0"/>
                  <a:ea typeface="等线" panose="02010600030101010101" charset="-122"/>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0" y="1443355"/>
            <a:ext cx="12192000" cy="3970655"/>
          </a:xfrm>
          <a:prstGeom prst="rect">
            <a:avLst/>
          </a:prstGeom>
        </p:spPr>
      </p:pic>
      <p:sp>
        <p:nvSpPr>
          <p:cNvPr id="3" name="文本框 2"/>
          <p:cNvSpPr txBox="1"/>
          <p:nvPr/>
        </p:nvSpPr>
        <p:spPr>
          <a:xfrm>
            <a:off x="174625" y="5589270"/>
            <a:ext cx="11812905" cy="922020"/>
          </a:xfrm>
          <a:prstGeom prst="rect">
            <a:avLst/>
          </a:prstGeom>
          <a:noFill/>
        </p:spPr>
        <p:txBody>
          <a:bodyPr wrap="square" rtlCol="0">
            <a:spAutoFit/>
          </a:bodyPr>
          <a:p>
            <a:r>
              <a:rPr lang="en-US" altLang="zh-CN"/>
              <a:t>Figure 1 presents a visualization of the loss landscape for QGM, Q-SADDLe, and their compressed counterparts. Clearly, Q-SADDLe has a much smoother loss landscape, resulting in better generalization and minimal performance loss due to com_x0002_munication compression. </a:t>
            </a:r>
            <a:endParaRPr lang="en-US" altLang="zh-CN"/>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298450" y="836930"/>
            <a:ext cx="11216005" cy="4523105"/>
          </a:xfrm>
          <a:prstGeom prst="rect">
            <a:avLst/>
          </a:prstGeom>
          <a:noFill/>
        </p:spPr>
        <p:txBody>
          <a:bodyPr wrap="square" rtlCol="0" anchor="t">
            <a:spAutoFit/>
          </a:bodyPr>
          <a:p>
            <a:pPr marL="285750" indent="-285750" fontAlgn="auto">
              <a:lnSpc>
                <a:spcPct val="150000"/>
              </a:lnSpc>
              <a:buFont typeface="Wingdings" panose="05000000000000000000" charset="0"/>
              <a:buChar char="Ø"/>
            </a:pPr>
            <a:r>
              <a:rPr lang="en-US" altLang="zh-CN" sz="2400"/>
              <a:t>Since SADDLe modifies the local optimizer at each agent</a:t>
            </a:r>
            <a:endParaRPr lang="en-US" altLang="zh-CN" sz="2400"/>
          </a:p>
          <a:p>
            <a:pPr marL="285750" indent="-285750" fontAlgn="auto">
              <a:lnSpc>
                <a:spcPct val="150000"/>
              </a:lnSpc>
              <a:buFont typeface="Wingdings" panose="05000000000000000000" charset="0"/>
              <a:buChar char="Ø"/>
            </a:pPr>
            <a:r>
              <a:rPr lang="en-US" altLang="zh-CN" sz="2400"/>
              <a:t>We present two versions of our approach: </a:t>
            </a:r>
            <a:endParaRPr lang="en-US" altLang="zh-CN" sz="2400"/>
          </a:p>
          <a:p>
            <a:pPr marL="742950" lvl="1" indent="-285750" fontAlgn="auto">
              <a:lnSpc>
                <a:spcPct val="150000"/>
              </a:lnSpc>
              <a:buFont typeface="Wingdings" panose="05000000000000000000" charset="0"/>
              <a:buChar char="Ø"/>
            </a:pPr>
            <a:r>
              <a:rPr lang="en-US" altLang="zh-CN" sz="2400"/>
              <a:t>Q-SADDLe, which incorporates a Quasi Global Momentum (QGM) buffer</a:t>
            </a:r>
            <a:endParaRPr lang="en-US" altLang="zh-CN" sz="2400"/>
          </a:p>
          <a:p>
            <a:pPr marL="742950" lvl="1" indent="-285750" fontAlgn="auto">
              <a:lnSpc>
                <a:spcPct val="150000"/>
              </a:lnSpc>
              <a:buFont typeface="Wingdings" panose="05000000000000000000" charset="0"/>
              <a:buChar char="Ø"/>
            </a:pPr>
            <a:r>
              <a:rPr lang="en-US" altLang="zh-CN" sz="2400"/>
              <a:t>N-SADDLe, which utilizes cross-gradient information .</a:t>
            </a:r>
            <a:endParaRPr lang="en-US" altLang="zh-CN" sz="2400"/>
          </a:p>
          <a:p>
            <a:pPr marL="285750" indent="-285750" fontAlgn="auto">
              <a:lnSpc>
                <a:spcPct val="150000"/>
              </a:lnSpc>
              <a:buFont typeface="Wingdings" panose="05000000000000000000" charset="0"/>
              <a:buChar char="Ø"/>
            </a:pPr>
            <a:r>
              <a:rPr lang="en-US" altLang="zh-CN" sz="2400"/>
              <a:t>In particular, Q-SADDLe utilizes the SAM-based gradient update gei shown in line 4 instead of the gradient update gi . </a:t>
            </a:r>
            <a:endParaRPr lang="en-US" altLang="zh-CN" sz="2400"/>
          </a:p>
          <a:p>
            <a:pPr marL="285750" indent="-285750" fontAlgn="auto">
              <a:lnSpc>
                <a:spcPct val="150000"/>
              </a:lnSpc>
              <a:buFont typeface="Wingdings" panose="05000000000000000000" charset="0"/>
              <a:buChar char="Ø"/>
            </a:pPr>
            <a:r>
              <a:rPr lang="en-US" altLang="zh-CN" sz="2400"/>
              <a:t>N-SADDLe employs SAMbased self and cross-gradients to further improve the performance of NGM. </a:t>
            </a:r>
            <a:endParaRPr lang="en-US" altLang="zh-CN" sz="240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767715" y="1484630"/>
            <a:ext cx="10505440" cy="3046095"/>
          </a:xfrm>
          <a:prstGeom prst="rect">
            <a:avLst/>
          </a:prstGeom>
          <a:noFill/>
        </p:spPr>
        <p:txBody>
          <a:bodyPr wrap="square" rtlCol="0">
            <a:spAutoFit/>
          </a:bodyPr>
          <a:p>
            <a:pPr marL="342900" indent="-342900">
              <a:buFont typeface="Wingdings" panose="05000000000000000000" charset="0"/>
              <a:buChar char="Ø"/>
            </a:pPr>
            <a:r>
              <a:rPr lang="en-US" altLang="zh-CN" sz="2400"/>
              <a:t>Here, ρ is a tunable hyperparameter, defining the perturbation radius. Since SADDLe modifies the local optimizer at each agent, it is orthogonal to existing techniques and can be used in synergy to improve performance with non-IID data. </a:t>
            </a:r>
            <a:endParaRPr lang="en-US" altLang="zh-CN" sz="2400"/>
          </a:p>
          <a:p>
            <a:pPr marL="342900" indent="-342900">
              <a:buFont typeface="Wingdings" panose="05000000000000000000" charset="0"/>
              <a:buChar char="Ø"/>
            </a:pPr>
            <a:r>
              <a:rPr lang="en-US" altLang="zh-CN" sz="2400"/>
              <a:t>We employ a QGM buffer and cross-gradients similar to NGM with SADDLe and present two versions: QSADDLe and N-SADDLe.</a:t>
            </a:r>
            <a:endParaRPr lang="en-US" altLang="zh-CN" sz="2400"/>
          </a:p>
          <a:p>
            <a:pPr marL="342900" indent="-342900">
              <a:buFont typeface="Wingdings" panose="05000000000000000000" charset="0"/>
              <a:buChar char="Ø"/>
            </a:pPr>
            <a:endParaRPr lang="en-US" altLang="zh-CN" sz="2400"/>
          </a:p>
          <a:p>
            <a:pPr marL="342900" indent="-342900">
              <a:buFont typeface="Wingdings" panose="05000000000000000000" charset="0"/>
              <a:buChar char="Ø"/>
            </a:pPr>
            <a:r>
              <a:rPr lang="en-US" altLang="zh-CN" sz="2400"/>
              <a:t>N-SADDLe employs SAMbased self and cross-gradients to further improve the performance of NGM. </a:t>
            </a:r>
            <a:endParaRPr lang="en-US" altLang="zh-CN" sz="240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480060" y="836930"/>
            <a:ext cx="4608195" cy="5542280"/>
          </a:xfrm>
          <a:prstGeom prst="rect">
            <a:avLst/>
          </a:prstGeom>
        </p:spPr>
      </p:pic>
      <p:pic>
        <p:nvPicPr>
          <p:cNvPr id="4" name="图片 3"/>
          <p:cNvPicPr>
            <a:picLocks noChangeAspect="1"/>
          </p:cNvPicPr>
          <p:nvPr/>
        </p:nvPicPr>
        <p:blipFill>
          <a:blip r:embed="rId2"/>
          <a:stretch>
            <a:fillRect/>
          </a:stretch>
        </p:blipFill>
        <p:spPr>
          <a:xfrm>
            <a:off x="6528435" y="748665"/>
            <a:ext cx="4565015" cy="5641340"/>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216535" y="1035685"/>
            <a:ext cx="11758930" cy="4786630"/>
          </a:xfrm>
          <a:prstGeom prst="rect">
            <a:avLst/>
          </a:prstGeom>
        </p:spPr>
      </p:pic>
      <p:sp>
        <p:nvSpPr>
          <p:cNvPr id="4" name="文本框 3"/>
          <p:cNvSpPr txBox="1"/>
          <p:nvPr/>
        </p:nvSpPr>
        <p:spPr>
          <a:xfrm>
            <a:off x="267970" y="5849620"/>
            <a:ext cx="11599545" cy="645160"/>
          </a:xfrm>
          <a:prstGeom prst="rect">
            <a:avLst/>
          </a:prstGeom>
          <a:noFill/>
        </p:spPr>
        <p:txBody>
          <a:bodyPr wrap="square" rtlCol="0" anchor="t">
            <a:spAutoFit/>
          </a:bodyPr>
          <a:p>
            <a:r>
              <a:rPr lang="en-US" altLang="zh-CN"/>
              <a:t>Algorithms maintain a minimal accuracy drop of 1% for up to 4</a:t>
            </a:r>
            <a:r>
              <a:rPr lang="en-US" altLang="en-US"/>
              <a:t>×</a:t>
            </a:r>
            <a:r>
              <a:rPr lang="en-US" altLang="zh-CN"/>
              <a:t> compression, in contrast to the 4.3% average accuracy drop for the baselines.</a:t>
            </a:r>
            <a:endParaRPr lang="zh-CN" altLang="en-US"/>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2062480" y="1412875"/>
            <a:ext cx="7680960" cy="4144010"/>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890" y="72390"/>
            <a:ext cx="610489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Conclusion and </a:t>
            </a:r>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I</a:t>
            </a:r>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nspiration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120015" y="981075"/>
            <a:ext cx="11602720" cy="5117465"/>
          </a:xfrm>
          <a:prstGeom prst="rect">
            <a:avLst/>
          </a:prstGeom>
          <a:noFill/>
        </p:spPr>
        <p:txBody>
          <a:bodyPr wrap="square" rtlCol="0">
            <a:noAutofit/>
          </a:bodyPr>
          <a:lstStyle/>
          <a:p>
            <a:pPr marL="285750" indent="-28575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In this work, we propose Sharpness-Aware Decentralized Deep Learning (SADDLe) to improve generalization and robustness to communication compression in the presence of data heterogeneity. </a:t>
            </a:r>
            <a:endParaRPr lang="en-US" altLang="zh-CN" sz="2400" dirty="0">
              <a:latin typeface="Times New Roman" panose="02020603050405020304" pitchFamily="18" charset="0"/>
              <a:cs typeface="Times New Roman" panose="02020603050405020304" pitchFamily="18" charset="0"/>
            </a:endParaRPr>
          </a:p>
          <a:p>
            <a:pPr marL="285750" indent="-28575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SADDLe aims to seek a flatter loss landscape during training through gradient perturbation via SAM . </a:t>
            </a:r>
            <a:endParaRPr lang="en-US" altLang="zh-CN" sz="2400" dirty="0">
              <a:latin typeface="Times New Roman" panose="02020603050405020304" pitchFamily="18" charset="0"/>
              <a:cs typeface="Times New Roman" panose="02020603050405020304" pitchFamily="18" charset="0"/>
            </a:endParaRPr>
          </a:p>
          <a:p>
            <a:pPr marL="285750" indent="-285750" algn="just" fontAlgn="auto">
              <a:lnSpc>
                <a:spcPct val="150000"/>
              </a:lnSpc>
              <a:buFont typeface="Wingdings" panose="05000000000000000000" charset="0"/>
              <a:buChar char="Ø"/>
            </a:pPr>
            <a:endParaRPr lang="en-US" altLang="zh-CN" sz="2400" dirty="0">
              <a:latin typeface="Times New Roman" panose="02020603050405020304" pitchFamily="18" charset="0"/>
              <a:cs typeface="Times New Roman" panose="02020603050405020304" pitchFamily="18" charset="0"/>
            </a:endParaRPr>
          </a:p>
          <a:p>
            <a:pPr marL="285750" indent="-28575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I intend to explore the relationship between SAM, gradient perturbation, and a flatter loss landscape.</a:t>
            </a:r>
            <a:endParaRPr lang="en-US" altLang="zh-CN" sz="2400" dirty="0">
              <a:latin typeface="Times New Roman" panose="02020603050405020304" pitchFamily="18" charset="0"/>
              <a:cs typeface="Times New Roman" panose="02020603050405020304" pitchFamily="18" charset="0"/>
            </a:endParaRPr>
          </a:p>
          <a:p>
            <a:pPr marL="285750" indent="-285750" algn="just" fontAlgn="auto">
              <a:lnSpc>
                <a:spcPct val="150000"/>
              </a:lnSpc>
              <a:buFont typeface="Wingdings" panose="05000000000000000000" charset="0"/>
              <a:buChar char="Ø"/>
            </a:pP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52" y="1960064"/>
            <a:ext cx="12646329" cy="2353310"/>
            <a:chOff x="1576673" y="1960064"/>
            <a:chExt cx="9451572" cy="2353310"/>
          </a:xfrm>
        </p:grpSpPr>
        <p:sp>
          <p:nvSpPr>
            <p:cNvPr id="8" name="矩形 7"/>
            <p:cNvSpPr/>
            <p:nvPr/>
          </p:nvSpPr>
          <p:spPr>
            <a:xfrm>
              <a:off x="1576673" y="1960064"/>
              <a:ext cx="9111068" cy="235331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9" name="文本框 8"/>
            <p:cNvSpPr txBox="1"/>
            <p:nvPr/>
          </p:nvSpPr>
          <p:spPr>
            <a:xfrm>
              <a:off x="1818014" y="2115640"/>
              <a:ext cx="8555970" cy="1383665"/>
            </a:xfrm>
            <a:prstGeom prst="rect">
              <a:avLst/>
            </a:prstGeom>
            <a:noFill/>
          </p:spPr>
          <p:txBody>
            <a:bodyPr wrap="square" rtlCol="0" anchor="ctr">
              <a:spAutoFit/>
            </a:bodyPr>
            <a:lstStyle/>
            <a:p>
              <a:pPr algn="ctr">
                <a:lnSpc>
                  <a:spcPct val="150000"/>
                </a:lnSpc>
              </a:pPr>
              <a:r>
                <a:rPr lang="en-US" altLang="zh-CN" sz="2800" b="1" dirty="0">
                  <a:solidFill>
                    <a:schemeClr val="bg1"/>
                  </a:solidFill>
                  <a:ea typeface="等线" panose="02010600030101010101" charset="-122"/>
                  <a:cs typeface="Arial" panose="020B0604020202020204" pitchFamily="34" charset="0"/>
                </a:rPr>
                <a:t>Escaping Saddle Points in Heterogeneous Federated Learning via Distributed SGD with Communication Compression</a:t>
              </a:r>
              <a:endParaRPr lang="en-US" altLang="zh-CN" sz="2800" b="1" dirty="0">
                <a:solidFill>
                  <a:schemeClr val="bg1"/>
                </a:solidFill>
                <a:ea typeface="等线" panose="02010600030101010101" charset="-122"/>
                <a:cs typeface="Arial" panose="020B0604020202020204" pitchFamily="34" charset="0"/>
              </a:endParaRPr>
            </a:p>
          </p:txBody>
        </p:sp>
        <p:sp>
          <p:nvSpPr>
            <p:cNvPr id="3" name="文本框 2"/>
            <p:cNvSpPr txBox="1"/>
            <p:nvPr/>
          </p:nvSpPr>
          <p:spPr>
            <a:xfrm>
              <a:off x="1665805" y="3717564"/>
              <a:ext cx="9362440" cy="368300"/>
            </a:xfrm>
            <a:prstGeom prst="rect">
              <a:avLst/>
            </a:prstGeom>
            <a:noFill/>
          </p:spPr>
          <p:txBody>
            <a:bodyPr wrap="square" rtlCol="0">
              <a:spAutoFit/>
            </a:bodyPr>
            <a:lstStyle/>
            <a:p>
              <a:r>
                <a:rPr lang="en-US" altLang="zh-CN" dirty="0">
                  <a:solidFill>
                    <a:schemeClr val="bg1"/>
                  </a:solidFill>
                  <a:cs typeface="Arial" panose="020B0604020202020204" pitchFamily="34" charset="0"/>
                </a:rPr>
                <a:t>Sijin Chen, Zhize Li, Yuejie Chi</a:t>
              </a:r>
              <a:endParaRPr lang="en-US" altLang="zh-CN" dirty="0">
                <a:solidFill>
                  <a:schemeClr val="bg1"/>
                </a:solidFill>
                <a:cs typeface="Arial" panose="020B0604020202020204" pitchFamily="34" charset="0"/>
              </a:endParaRP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4</a:t>
            </a:r>
            <a:endPar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840489"/>
            <a:ext cx="11648124" cy="873125"/>
            <a:chOff x="623" y="7712"/>
            <a:chExt cx="15962" cy="1375"/>
          </a:xfrm>
        </p:grpSpPr>
        <p:sp>
          <p:nvSpPr>
            <p:cNvPr id="12" name="文本框 11"/>
            <p:cNvSpPr txBox="1"/>
            <p:nvPr/>
          </p:nvSpPr>
          <p:spPr>
            <a:xfrm>
              <a:off x="623" y="7712"/>
              <a:ext cx="15962" cy="580"/>
            </a:xfrm>
            <a:prstGeom prst="rect">
              <a:avLst/>
            </a:prstGeom>
            <a:noFill/>
          </p:spPr>
          <p:txBody>
            <a:bodyPr wrap="square" rtlCol="0">
              <a:spAutoFit/>
            </a:bodyPr>
            <a:lstStyle/>
            <a:p>
              <a:r>
                <a:rPr lang="en-US" altLang="zh-CN" b="1" dirty="0">
                  <a:cs typeface="Arial" panose="020B0604020202020204" pitchFamily="34" charset="0"/>
                </a:rPr>
                <a:t>Published in: </a:t>
              </a:r>
              <a:r>
                <a:rPr lang="en-US" altLang="zh-CN" sz="1800" dirty="0">
                  <a:solidFill>
                    <a:srgbClr val="000000"/>
                  </a:solidFill>
                  <a:effectLst/>
                </a:rPr>
                <a:t>Proceedings of the 27th International Conference on Artificial Intelligence and Statistics (AISTATS) 2024</a:t>
              </a:r>
              <a:endParaRPr lang="en-US" altLang="zh-CN" dirty="0">
                <a:cs typeface="Arial" panose="020B0604020202020204" pitchFamily="34" charset="0"/>
              </a:endParaRPr>
            </a:p>
          </p:txBody>
        </p:sp>
        <p:sp>
          <p:nvSpPr>
            <p:cNvPr id="14" name="文本框 13"/>
            <p:cNvSpPr txBox="1"/>
            <p:nvPr/>
          </p:nvSpPr>
          <p:spPr>
            <a:xfrm>
              <a:off x="623" y="8507"/>
              <a:ext cx="9184" cy="580"/>
            </a:xfrm>
            <a:prstGeom prst="rect">
              <a:avLst/>
            </a:prstGeom>
            <a:noFill/>
          </p:spPr>
          <p:txBody>
            <a:bodyPr wrap="square" rtlCol="0">
              <a:spAutoFit/>
            </a:bodyPr>
            <a:lstStyle/>
            <a:p>
              <a:r>
                <a:rPr lang="en-US" altLang="zh-CN" b="1" dirty="0">
                  <a:cs typeface="Arial" panose="020B0604020202020204" pitchFamily="34" charset="0"/>
                </a:rPr>
                <a:t>Published Time: </a:t>
              </a:r>
              <a:r>
                <a:rPr lang="en-US" altLang="zh-CN" dirty="0">
                  <a:cs typeface="Arial" panose="020B0604020202020204" pitchFamily="34" charset="0"/>
                </a:rPr>
                <a:t>2024</a:t>
              </a:r>
              <a:endParaRPr lang="en-US" altLang="zh-CN" dirty="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8" name="文本框 7"/>
          <p:cNvSpPr txBox="1"/>
          <p:nvPr/>
        </p:nvSpPr>
        <p:spPr>
          <a:xfrm>
            <a:off x="120650" y="847725"/>
            <a:ext cx="12002770" cy="5547995"/>
          </a:xfrm>
          <a:prstGeom prst="rect">
            <a:avLst/>
          </a:prstGeom>
          <a:noFill/>
          <a:ln>
            <a:noFill/>
          </a:ln>
        </p:spPr>
        <p:txBody>
          <a:bodyPr wrap="square" rtlCol="0">
            <a:noAutofit/>
          </a:bodyPr>
          <a:lstStyle/>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Data heterogeneity across edge devices can cause models to converge to sharp minima, negatively impacting generalization and robustness.</a:t>
            </a: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Recent approaches use client-side sharpness aware minimization (SAM) to encourage flatter minima, but the discrepancy between local and global loss landscapes often undermines their effectiveness, as optimizing for local sharpness does not ensure global flatness.</a:t>
            </a: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endParaRPr lang="en-US" altLang="zh-CN" sz="2400"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8" name="文本框 7"/>
          <p:cNvSpPr txBox="1"/>
          <p:nvPr/>
        </p:nvSpPr>
        <p:spPr>
          <a:xfrm>
            <a:off x="119380" y="765175"/>
            <a:ext cx="12076430" cy="4504055"/>
          </a:xfrm>
          <a:prstGeom prst="rect">
            <a:avLst/>
          </a:prstGeom>
          <a:noFill/>
          <a:ln>
            <a:noFill/>
          </a:ln>
        </p:spPr>
        <p:txBody>
          <a:bodyPr wrap="square" rtlCol="0">
            <a:noAutofit/>
          </a:bodyPr>
          <a:lstStyle/>
          <a:p>
            <a:pPr marL="342900" indent="-342900"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Previous works in FL mostly focus on first-order convergence guarantees, which do not rule out the scenario of unstable saddle points.</a:t>
            </a:r>
            <a:endParaRPr lang="en-US" altLang="zh-CN" sz="20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Another body of the works although allowing heterogeneous data, only ensures first-order optimality, i.e. convergence to an ε-optimal first-order stationary point x , which does not suffice to justify the goodness of the solution in the nonconvex setting where saddle points are abundant and do not necessarily lead to generalizable performance . </a:t>
            </a:r>
            <a:endParaRPr lang="en-US" altLang="zh-CN" sz="20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000" dirty="0">
                <a:latin typeface="Times New Roman" panose="02020603050405020304" pitchFamily="18" charset="0"/>
                <a:cs typeface="Times New Roman" panose="02020603050405020304" pitchFamily="18" charset="0"/>
              </a:rPr>
              <a:t>It is then important to obtain second-order convergence guarantees that ensure the algorithm escapes the saddle points and converges to an ε-optimal second-order stationary point.</a:t>
            </a:r>
            <a:endParaRPr lang="en-US" altLang="zh-CN" sz="20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endParaRPr lang="en-US" altLang="zh-CN" sz="2000"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8976360" y="4443730"/>
            <a:ext cx="2682240" cy="2075815"/>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
        <p:nvSpPr>
          <p:cNvPr id="2" name="文本框 1"/>
          <p:cNvSpPr txBox="1"/>
          <p:nvPr/>
        </p:nvSpPr>
        <p:spPr>
          <a:xfrm>
            <a:off x="574040" y="1206500"/>
            <a:ext cx="10669905" cy="4895850"/>
          </a:xfrm>
          <a:prstGeom prst="rect">
            <a:avLst/>
          </a:prstGeom>
          <a:noFill/>
        </p:spPr>
        <p:txBody>
          <a:bodyPr wrap="square" rtlCol="0" anchor="t">
            <a:noAutofit/>
          </a:bodyPr>
          <a:lstStyle/>
          <a:p>
            <a:pPr marL="285750" indent="-28575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PowerEF-SGD is the first distributed and compressed SGD algorithm that provably escapes saddle points in heterogeneous FL without any data homogeneity assumptions.</a:t>
            </a:r>
            <a:endParaRPr lang="en-US" altLang="zh-CN" sz="2400" dirty="0">
              <a:latin typeface="Times New Roman" panose="02020603050405020304" pitchFamily="18" charset="0"/>
              <a:cs typeface="Times New Roman" panose="02020603050405020304" pitchFamily="18" charset="0"/>
            </a:endParaRPr>
          </a:p>
          <a:p>
            <a:pPr marL="285750" indent="-28575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On heterogeneous data, is there a distributed SGD algorithm with communication compression that attains second-order convergence guarantees for nonconvex problems?</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sp>
        <p:nvSpPr>
          <p:cNvPr id="2" name="文本框 1"/>
          <p:cNvSpPr txBox="1"/>
          <p:nvPr/>
        </p:nvSpPr>
        <p:spPr>
          <a:xfrm>
            <a:off x="624205" y="909320"/>
            <a:ext cx="6096000" cy="368300"/>
          </a:xfrm>
          <a:prstGeom prst="rect">
            <a:avLst/>
          </a:prstGeom>
          <a:noFill/>
        </p:spPr>
        <p:txBody>
          <a:bodyPr wrap="square" rtlCol="0" anchor="t">
            <a:spAutoFit/>
          </a:bodyPr>
          <a:p>
            <a:r>
              <a:rPr lang="en-US" altLang="zh-CN"/>
              <a:t>Fast Compressed Communication</a:t>
            </a:r>
            <a:endParaRPr lang="zh-CN" altLang="en-US"/>
          </a:p>
        </p:txBody>
      </p:sp>
      <p:pic>
        <p:nvPicPr>
          <p:cNvPr id="7" name="图片 6"/>
          <p:cNvPicPr>
            <a:picLocks noChangeAspect="1"/>
          </p:cNvPicPr>
          <p:nvPr/>
        </p:nvPicPr>
        <p:blipFill>
          <a:blip r:embed="rId1"/>
          <a:stretch>
            <a:fillRect/>
          </a:stretch>
        </p:blipFill>
        <p:spPr>
          <a:xfrm>
            <a:off x="624205" y="1557020"/>
            <a:ext cx="4967605" cy="3790950"/>
          </a:xfrm>
          <a:prstGeom prst="rect">
            <a:avLst/>
          </a:prstGeom>
        </p:spPr>
      </p:pic>
      <p:pic>
        <p:nvPicPr>
          <p:cNvPr id="8" name="图片 7"/>
          <p:cNvPicPr>
            <a:picLocks noChangeAspect="1"/>
          </p:cNvPicPr>
          <p:nvPr/>
        </p:nvPicPr>
        <p:blipFill>
          <a:blip r:embed="rId2"/>
          <a:stretch>
            <a:fillRect/>
          </a:stretch>
        </p:blipFill>
        <p:spPr>
          <a:xfrm>
            <a:off x="6240145" y="1979930"/>
            <a:ext cx="4857750" cy="786130"/>
          </a:xfrm>
          <a:prstGeom prst="rect">
            <a:avLst/>
          </a:prstGeom>
        </p:spPr>
      </p:pic>
      <p:pic>
        <p:nvPicPr>
          <p:cNvPr id="10" name="图片 9"/>
          <p:cNvPicPr>
            <a:picLocks noChangeAspect="1"/>
          </p:cNvPicPr>
          <p:nvPr/>
        </p:nvPicPr>
        <p:blipFill>
          <a:blip r:embed="rId3"/>
          <a:stretch>
            <a:fillRect/>
          </a:stretch>
        </p:blipFill>
        <p:spPr>
          <a:xfrm>
            <a:off x="6182995" y="2997200"/>
            <a:ext cx="4914900" cy="1214755"/>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10" name="图片 9"/>
          <p:cNvPicPr>
            <a:picLocks noChangeAspect="1"/>
          </p:cNvPicPr>
          <p:nvPr/>
        </p:nvPicPr>
        <p:blipFill>
          <a:blip r:embed="rId1"/>
          <a:stretch>
            <a:fillRect/>
          </a:stretch>
        </p:blipFill>
        <p:spPr>
          <a:xfrm>
            <a:off x="408305" y="1412875"/>
            <a:ext cx="5576570" cy="3874135"/>
          </a:xfrm>
          <a:prstGeom prst="rect">
            <a:avLst/>
          </a:prstGeom>
        </p:spPr>
      </p:pic>
      <p:pic>
        <p:nvPicPr>
          <p:cNvPr id="11" name="图片 10"/>
          <p:cNvPicPr>
            <a:picLocks noChangeAspect="1"/>
          </p:cNvPicPr>
          <p:nvPr/>
        </p:nvPicPr>
        <p:blipFill>
          <a:blip r:embed="rId2"/>
          <a:stretch>
            <a:fillRect/>
          </a:stretch>
        </p:blipFill>
        <p:spPr>
          <a:xfrm>
            <a:off x="6888480" y="720090"/>
            <a:ext cx="3913505" cy="5742940"/>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9" name="图片 8"/>
          <p:cNvPicPr>
            <a:picLocks noChangeAspect="1"/>
          </p:cNvPicPr>
          <p:nvPr/>
        </p:nvPicPr>
        <p:blipFill>
          <a:blip r:embed="rId1"/>
          <a:stretch>
            <a:fillRect/>
          </a:stretch>
        </p:blipFill>
        <p:spPr>
          <a:xfrm>
            <a:off x="1056005" y="829310"/>
            <a:ext cx="10034905" cy="5615305"/>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1417955" y="765175"/>
            <a:ext cx="9356725" cy="571373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ea typeface="等线" panose="02010600030101010101" charset="-122"/>
                  </a:rPr>
                  <a:t>01</a:t>
                </a:r>
                <a:endParaRPr lang="en-US" altLang="zh-CN" sz="2700" dirty="0">
                  <a:solidFill>
                    <a:schemeClr val="bg2">
                      <a:lumMod val="90000"/>
                    </a:schemeClr>
                  </a:solidFill>
                  <a:latin typeface="Times New Roman" panose="02020603050405020304" pitchFamily="18" charset="0"/>
                  <a:ea typeface="等线" panose="02010600030101010101" charset="-122"/>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985520" y="1473835"/>
            <a:ext cx="9834880" cy="3910330"/>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61595" y="909320"/>
            <a:ext cx="12131040" cy="5362575"/>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890" y="72390"/>
            <a:ext cx="587248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 Conclusion and </a:t>
            </a:r>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I</a:t>
            </a:r>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nspiration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695960" y="807085"/>
            <a:ext cx="10523855" cy="3575050"/>
          </a:xfrm>
          <a:prstGeom prst="rect">
            <a:avLst/>
          </a:prstGeom>
          <a:noFill/>
        </p:spPr>
        <p:txBody>
          <a:bodyPr wrap="square" rtlCol="0" anchor="t">
            <a:noAutofit/>
          </a:bodyPr>
          <a:lstStyle/>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We propose PowerEF-SGD, which is the first distributed SGD algorithm with communication compression that provably attains second order optimality under heterogeneous data.</a:t>
            </a:r>
            <a:endParaRPr lang="en-US" altLang="zh-CN" sz="24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endParaRPr lang="en-US" altLang="zh-CN" sz="24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We will introduce the FCC module to compensate for errors and see how it performs on a Raspberry Pi cluster.</a:t>
            </a:r>
            <a:endParaRPr lang="en-US" altLang="zh-CN" sz="24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endParaRPr lang="en-US" altLang="zh-CN" sz="24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endParaRPr lang="en-US" altLang="zh-CN" sz="2400" dirty="0">
              <a:latin typeface="Times New Roman" panose="02020603050405020304" pitchFamily="18" charset="0"/>
              <a:cs typeface="Times New Roman" panose="02020603050405020304" pitchFamily="18" charset="0"/>
              <a:sym typeface="+mn-ea"/>
            </a:endParaRPr>
          </a:p>
          <a:p>
            <a:pPr indent="0" algn="just" fontAlgn="auto">
              <a:lnSpc>
                <a:spcPct val="150000"/>
              </a:lnSpc>
              <a:buFont typeface="Wingdings" panose="05000000000000000000" charset="0"/>
              <a:buNone/>
            </a:pP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080" y="1967574"/>
            <a:ext cx="12186920" cy="2367915"/>
            <a:chOff x="1525913" y="1960275"/>
            <a:chExt cx="9160220" cy="2278757"/>
          </a:xfrm>
        </p:grpSpPr>
        <p:sp>
          <p:nvSpPr>
            <p:cNvPr id="8" name="矩形 7"/>
            <p:cNvSpPr/>
            <p:nvPr/>
          </p:nvSpPr>
          <p:spPr>
            <a:xfrm>
              <a:off x="1525913" y="1960275"/>
              <a:ext cx="9160220" cy="227875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Arial" panose="020B0604020202020204" pitchFamily="34" charset="0"/>
              </a:endParaRPr>
            </a:p>
          </p:txBody>
        </p:sp>
        <p:sp>
          <p:nvSpPr>
            <p:cNvPr id="9" name="文本框 8"/>
            <p:cNvSpPr txBox="1"/>
            <p:nvPr/>
          </p:nvSpPr>
          <p:spPr>
            <a:xfrm>
              <a:off x="2081200" y="2116712"/>
              <a:ext cx="8233103" cy="1331567"/>
            </a:xfrm>
            <a:prstGeom prst="rect">
              <a:avLst/>
            </a:prstGeom>
            <a:noFill/>
          </p:spPr>
          <p:txBody>
            <a:bodyPr wrap="square" rtlCol="0" anchor="ctr">
              <a:spAutoFit/>
            </a:bodyPr>
            <a:lstStyle/>
            <a:p>
              <a:pPr algn="ctr">
                <a:lnSpc>
                  <a:spcPct val="150000"/>
                </a:lnSpc>
              </a:pPr>
              <a:r>
                <a:rPr lang="en-US" altLang="zh-CN" sz="2800" b="1" dirty="0">
                  <a:solidFill>
                    <a:schemeClr val="bg1"/>
                  </a:solidFill>
                  <a:ea typeface="等线" panose="02010600030101010101" charset="-122"/>
                  <a:cs typeface="Arial" panose="020B0604020202020204" pitchFamily="34" charset="0"/>
                </a:rPr>
                <a:t>Enabling Privacy-Preserving Edge AI Federated Learning Enhanced with Forward-Forward Algorithm</a:t>
              </a:r>
              <a:endParaRPr lang="en-US" altLang="zh-CN" sz="2800" b="1" dirty="0">
                <a:solidFill>
                  <a:schemeClr val="bg1"/>
                </a:solidFill>
                <a:ea typeface="等线" panose="02010600030101010101" charset="-122"/>
                <a:cs typeface="Arial" panose="020B0604020202020204" pitchFamily="34" charset="0"/>
              </a:endParaRP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rPr>
              <a:t>Paper 5</a:t>
            </a:r>
            <a:endParaRPr lang="en-US" altLang="zh-CN" sz="3600" b="1" noProof="1">
              <a:solidFill>
                <a:srgbClr val="044875"/>
              </a:solidFill>
              <a:latin typeface="Times New Roman" panose="02020603050405020304" pitchFamily="18" charset="0"/>
              <a:ea typeface="等线 Light" panose="02010600030101010101"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7" name="文本框 6"/>
          <p:cNvSpPr txBox="1"/>
          <p:nvPr/>
        </p:nvSpPr>
        <p:spPr>
          <a:xfrm>
            <a:off x="351876" y="4596014"/>
            <a:ext cx="11648124" cy="368300"/>
          </a:xfrm>
          <a:prstGeom prst="rect">
            <a:avLst/>
          </a:prstGeom>
          <a:noFill/>
        </p:spPr>
        <p:txBody>
          <a:bodyPr wrap="square" rtlCol="0">
            <a:spAutoFit/>
          </a:bodyPr>
          <a:lstStyle/>
          <a:p>
            <a:r>
              <a:rPr lang="en-US" altLang="zh-CN" b="1" dirty="0">
                <a:cs typeface="Arial" panose="020B0604020202020204" pitchFamily="34" charset="0"/>
              </a:rPr>
              <a:t>Publish C</a:t>
            </a:r>
            <a:r>
              <a:rPr lang="en-US" altLang="zh-CN" b="1" dirty="0">
                <a:cs typeface="Arial" panose="020B0604020202020204" pitchFamily="34" charset="0"/>
              </a:rPr>
              <a:t>onference: </a:t>
            </a:r>
            <a:r>
              <a:rPr lang="en-US" altLang="zh-CN" dirty="0">
                <a:cs typeface="Arial" panose="020B0604020202020204" pitchFamily="34" charset="0"/>
              </a:rPr>
              <a:t>2024 IEEE International Conference on Omni-layer Intelligent Systems</a:t>
            </a:r>
            <a:endParaRPr lang="en-US" altLang="zh-CN" dirty="0">
              <a:cs typeface="Arial" panose="020B0604020202020204" pitchFamily="34" charset="0"/>
            </a:endParaRPr>
          </a:p>
        </p:txBody>
      </p:sp>
      <p:sp>
        <p:nvSpPr>
          <p:cNvPr id="11" name="文本框 10"/>
          <p:cNvSpPr txBox="1"/>
          <p:nvPr/>
        </p:nvSpPr>
        <p:spPr>
          <a:xfrm>
            <a:off x="351876" y="5100204"/>
            <a:ext cx="5831840" cy="368300"/>
          </a:xfrm>
          <a:prstGeom prst="rect">
            <a:avLst/>
          </a:prstGeom>
          <a:noFill/>
        </p:spPr>
        <p:txBody>
          <a:bodyPr wrap="square" rtlCol="0">
            <a:spAutoFit/>
          </a:bodyPr>
          <a:lstStyle/>
          <a:p>
            <a:r>
              <a:rPr lang="en-US" altLang="zh-CN" b="1" dirty="0">
                <a:cs typeface="Arial" panose="020B0604020202020204" pitchFamily="34" charset="0"/>
              </a:rPr>
              <a:t>Published Time:</a:t>
            </a:r>
            <a:r>
              <a:rPr lang="en-US" altLang="zh-CN" dirty="0">
                <a:cs typeface="Arial" panose="020B0604020202020204" pitchFamily="34" charset="0"/>
              </a:rPr>
              <a:t> 2024</a:t>
            </a:r>
            <a:endParaRPr lang="en-US" altLang="zh-CN" dirty="0">
              <a:cs typeface="Arial" panose="020B0604020202020204" pitchFamily="34" charset="0"/>
            </a:endParaRPr>
          </a:p>
        </p:txBody>
      </p:sp>
      <p:sp>
        <p:nvSpPr>
          <p:cNvPr id="5" name="文本框 4"/>
          <p:cNvSpPr txBox="1"/>
          <p:nvPr/>
        </p:nvSpPr>
        <p:spPr>
          <a:xfrm>
            <a:off x="635" y="3933190"/>
            <a:ext cx="11922760" cy="483235"/>
          </a:xfrm>
          <a:prstGeom prst="rect">
            <a:avLst/>
          </a:prstGeom>
          <a:noFill/>
        </p:spPr>
        <p:txBody>
          <a:bodyPr wrap="square" rtlCol="0">
            <a:noAutofit/>
          </a:bodyPr>
          <a:lstStyle/>
          <a:p>
            <a:r>
              <a:rPr lang="en-US" altLang="zh-CN" dirty="0">
                <a:solidFill>
                  <a:schemeClr val="bg1"/>
                </a:solidFill>
                <a:cs typeface="Arial" panose="020B0604020202020204" pitchFamily="34" charset="0"/>
              </a:rPr>
              <a:t>Mohammadnavid Ghader, Saeed Reza Kheradpisheh, Bahar Farahani, Mahmood Fazlali</a:t>
            </a:r>
            <a:endParaRPr lang="en-US" altLang="zh-CN" dirty="0">
              <a:solidFill>
                <a:schemeClr val="bg1"/>
              </a:solidFill>
              <a:cs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31" name="文本框 3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506" name="文本框 505"/>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Problem Description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264160" y="981075"/>
            <a:ext cx="11748770" cy="2861310"/>
          </a:xfrm>
          <a:prstGeom prst="rect">
            <a:avLst/>
          </a:prstGeom>
          <a:noFill/>
        </p:spPr>
        <p:txBody>
          <a:bodyPr wrap="square" rtlCol="0">
            <a:spAutoFit/>
          </a:bodyPr>
          <a:lstStyle/>
          <a:p>
            <a:pPr marL="285750" indent="-28575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The backpropagation (BP) algorithm, the established standard for training DL models, requires substantial computational resources and consumes a large part of the client’s memory for its intermediate computations. </a:t>
            </a:r>
            <a:endParaRPr lang="en-US" altLang="zh-CN" sz="2400" dirty="0">
              <a:latin typeface="Times New Roman" panose="02020603050405020304" pitchFamily="18" charset="0"/>
              <a:cs typeface="Times New Roman" panose="02020603050405020304" pitchFamily="18" charset="0"/>
              <a:sym typeface="+mn-ea"/>
            </a:endParaRPr>
          </a:p>
          <a:p>
            <a:pPr marL="285750" indent="-28575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The limited computational power and insufficient memory of these edge devices significantly hinder the efficiency and feasibility of the FL training procedure.</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3" name="文本框 72"/>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Method Design</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396303" y="1052755"/>
            <a:ext cx="11409407" cy="2306955"/>
          </a:xfrm>
          <a:prstGeom prst="rect">
            <a:avLst/>
          </a:prstGeom>
          <a:noFill/>
        </p:spPr>
        <p:txBody>
          <a:bodyPr wrap="square" rtlCol="0">
            <a:spAutoFit/>
          </a:bodyPr>
          <a:lstStyle/>
          <a:p>
            <a:pPr marL="285750" indent="-28575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Another characteristic of the FF algorithm is layer-level learning. </a:t>
            </a:r>
            <a:endParaRPr lang="en-US" altLang="zh-CN" sz="2400" dirty="0">
              <a:latin typeface="Times New Roman" panose="02020603050405020304" pitchFamily="18" charset="0"/>
              <a:cs typeface="Times New Roman" panose="02020603050405020304" pitchFamily="18" charset="0"/>
            </a:endParaRPr>
          </a:p>
          <a:p>
            <a:pPr marL="285750" indent="-28575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Each layer in the network has its own objective function. </a:t>
            </a:r>
            <a:endParaRPr lang="en-US" altLang="zh-CN" sz="2400" dirty="0">
              <a:latin typeface="Times New Roman" panose="02020603050405020304" pitchFamily="18" charset="0"/>
              <a:cs typeface="Times New Roman" panose="02020603050405020304" pitchFamily="18" charset="0"/>
            </a:endParaRPr>
          </a:p>
          <a:p>
            <a:pPr marL="285750" indent="-28575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This function aims to achieve high ”goodness” for positive data and low ”goodness” for negative data.</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36195" y="813435"/>
            <a:ext cx="12000230" cy="5746115"/>
          </a:xfrm>
          <a:prstGeom prst="rect">
            <a:avLst/>
          </a:prstGeom>
          <a:noFill/>
        </p:spPr>
        <p:txBody>
          <a:bodyPr wrap="square" rtlCol="0" anchor="t">
            <a:noAutofit/>
          </a:bodyPr>
          <a:lstStyle/>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The Gap: Local vs. Global Sharpness Assumption: Existing methods assume that minimizing local sharpness ensures a globally flat minimum. </a:t>
            </a:r>
            <a:endParaRPr lang="en-US" altLang="zh-CN" sz="24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The Conflict: Optimizing for local sharpness does not guarantee the global model will reside in a flat region of the global loss landscape. </a:t>
            </a:r>
            <a:endParaRPr lang="en-US" altLang="zh-CN" sz="2400" dirty="0">
              <a:latin typeface="Times New Roman" panose="02020603050405020304" pitchFamily="18" charset="0"/>
              <a:cs typeface="Times New Roman" panose="02020603050405020304" pitchFamily="18" charset="0"/>
              <a:sym typeface="+mn-ea"/>
            </a:endParaRPr>
          </a:p>
          <a:p>
            <a:pPr marL="342900" indent="-342900" algn="just"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Communication Cost: Current consistency-based methods (e.g., FedSmoo) often double communication bandwidth, making them impractical.</a:t>
            </a: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768350" y="836930"/>
            <a:ext cx="10437495" cy="4523105"/>
          </a:xfrm>
          <a:prstGeom prst="rect">
            <a:avLst/>
          </a:prstGeom>
          <a:noFill/>
        </p:spPr>
        <p:txBody>
          <a:bodyPr wrap="square" rtlCol="0" anchor="t">
            <a:spAutoFit/>
          </a:bodyPr>
          <a:p>
            <a:pPr marL="342900" indent="-342900">
              <a:buFont typeface="Wingdings" panose="05000000000000000000" charset="0"/>
              <a:buChar char="Ø"/>
            </a:pPr>
            <a:r>
              <a:rPr lang="en-US" altLang="zh-CN" sz="2400"/>
              <a:t>Goodness can be defined in various ways. for instance, in the original paper of this algorithm, the goodness function for positive and negative data was defined as follows:</a:t>
            </a:r>
            <a:endParaRPr lang="en-US" altLang="zh-CN" sz="2400"/>
          </a:p>
          <a:p>
            <a:pPr marL="342900" indent="-342900">
              <a:buFont typeface="Wingdings" panose="05000000000000000000" charset="0"/>
              <a:buChar char="Ø"/>
            </a:pPr>
            <a:endParaRPr lang="en-US" altLang="zh-CN" sz="2400"/>
          </a:p>
          <a:p>
            <a:pPr marL="342900" indent="-342900">
              <a:buFont typeface="Wingdings" panose="05000000000000000000" charset="0"/>
              <a:buChar char="Ø"/>
            </a:pPr>
            <a:endParaRPr lang="en-US" altLang="zh-CN" sz="2400"/>
          </a:p>
          <a:p>
            <a:pPr marL="342900" indent="-342900">
              <a:buFont typeface="Wingdings" panose="05000000000000000000" charset="0"/>
              <a:buChar char="Ø"/>
            </a:pPr>
            <a:endParaRPr lang="en-US" altLang="zh-CN" sz="2400"/>
          </a:p>
          <a:p>
            <a:pPr marL="342900" indent="-342900">
              <a:buFont typeface="Wingdings" panose="05000000000000000000" charset="0"/>
              <a:buChar char="Ø"/>
            </a:pPr>
            <a:endParaRPr lang="en-US" altLang="zh-CN" sz="2400"/>
          </a:p>
          <a:p>
            <a:pPr marL="342900" indent="-342900">
              <a:buFont typeface="Wingdings" panose="05000000000000000000" charset="0"/>
              <a:buChar char="Ø"/>
            </a:pPr>
            <a:endParaRPr lang="en-US" altLang="zh-CN" sz="2400"/>
          </a:p>
          <a:p>
            <a:pPr marL="342900" indent="-342900">
              <a:buFont typeface="Wingdings" panose="05000000000000000000" charset="0"/>
              <a:buChar char="Ø"/>
            </a:pPr>
            <a:r>
              <a:rPr lang="en-US" altLang="zh-CN" sz="2400">
                <a:sym typeface="+mn-ea"/>
              </a:rPr>
              <a:t>where ypos,j and yneg,j are the outputs of the hidden neuron of j when the input data of the layer is positive and negative data, respectively. In the FF algorithm, every layer has its own loss function. </a:t>
            </a:r>
            <a:endParaRPr lang="en-US" altLang="zh-CN" sz="2400"/>
          </a:p>
          <a:p>
            <a:pPr marL="342900" indent="-342900">
              <a:buFont typeface="Wingdings" panose="05000000000000000000" charset="0"/>
              <a:buChar char="Ø"/>
            </a:pPr>
            <a:endParaRPr lang="en-US" altLang="zh-CN" sz="2400"/>
          </a:p>
        </p:txBody>
      </p:sp>
      <p:pic>
        <p:nvPicPr>
          <p:cNvPr id="3" name="图片 2"/>
          <p:cNvPicPr>
            <a:picLocks noChangeAspect="1"/>
          </p:cNvPicPr>
          <p:nvPr/>
        </p:nvPicPr>
        <p:blipFill>
          <a:blip r:embed="rId1"/>
          <a:stretch>
            <a:fillRect/>
          </a:stretch>
        </p:blipFill>
        <p:spPr>
          <a:xfrm>
            <a:off x="2869565" y="2348865"/>
            <a:ext cx="6067425" cy="1446530"/>
          </a:xfrm>
          <a:prstGeom prst="rect">
            <a:avLst/>
          </a:prstGeom>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768350" y="836930"/>
            <a:ext cx="10437495" cy="3784600"/>
          </a:xfrm>
          <a:prstGeom prst="rect">
            <a:avLst/>
          </a:prstGeom>
          <a:noFill/>
        </p:spPr>
        <p:txBody>
          <a:bodyPr wrap="square" rtlCol="0" anchor="t">
            <a:spAutoFit/>
          </a:bodyPr>
          <a:p>
            <a:pPr marL="342900" indent="-342900">
              <a:buFont typeface="Wingdings" panose="05000000000000000000" charset="0"/>
              <a:buChar char="Ø"/>
            </a:pPr>
            <a:r>
              <a:rPr lang="en-US" altLang="zh-CN" sz="2400"/>
              <a:t>The loss function for positive and negative data and also total loss in the original paper was computed as follows:</a:t>
            </a:r>
            <a:endParaRPr lang="en-US" altLang="zh-CN" sz="2400"/>
          </a:p>
          <a:p>
            <a:pPr marL="342900" indent="-342900">
              <a:buFont typeface="Wingdings" panose="05000000000000000000" charset="0"/>
              <a:buChar char="Ø"/>
            </a:pPr>
            <a:endParaRPr lang="en-US" altLang="zh-CN" sz="2400"/>
          </a:p>
          <a:p>
            <a:pPr marL="342900" indent="-342900">
              <a:buFont typeface="Wingdings" panose="05000000000000000000" charset="0"/>
              <a:buChar char="Ø"/>
            </a:pPr>
            <a:endParaRPr lang="en-US" altLang="zh-CN" sz="2400"/>
          </a:p>
          <a:p>
            <a:pPr marL="342900" indent="-342900">
              <a:buFont typeface="Wingdings" panose="05000000000000000000" charset="0"/>
              <a:buChar char="Ø"/>
            </a:pPr>
            <a:endParaRPr lang="en-US" altLang="zh-CN" sz="2400"/>
          </a:p>
          <a:p>
            <a:pPr marL="342900" indent="-342900">
              <a:buFont typeface="Wingdings" panose="05000000000000000000" charset="0"/>
              <a:buChar char="Ø"/>
            </a:pPr>
            <a:endParaRPr lang="en-US" altLang="zh-CN" sz="2400"/>
          </a:p>
          <a:p>
            <a:pPr marL="342900" indent="-342900">
              <a:buFont typeface="Wingdings" panose="05000000000000000000" charset="0"/>
              <a:buChar char="Ø"/>
            </a:pPr>
            <a:endParaRPr lang="en-US" altLang="zh-CN" sz="2400"/>
          </a:p>
          <a:p>
            <a:pPr marL="342900" indent="-342900">
              <a:buFont typeface="Wingdings" panose="05000000000000000000" charset="0"/>
              <a:buChar char="Ø"/>
            </a:pPr>
            <a:r>
              <a:rPr lang="en-US" altLang="zh-CN" sz="2400"/>
              <a:t>where θ is a hyperparameter for loss value modification. The steps involved in the FF algorithm are as follows:</a:t>
            </a:r>
            <a:endParaRPr lang="en-US" altLang="zh-CN" sz="2400"/>
          </a:p>
          <a:p>
            <a:pPr marL="342900" indent="-342900">
              <a:buFont typeface="Wingdings" panose="05000000000000000000" charset="0"/>
              <a:buChar char="Ø"/>
            </a:pPr>
            <a:endParaRPr lang="en-US" altLang="zh-CN" sz="2400"/>
          </a:p>
        </p:txBody>
      </p:sp>
      <p:pic>
        <p:nvPicPr>
          <p:cNvPr id="4" name="图片 3"/>
          <p:cNvPicPr>
            <a:picLocks noChangeAspect="1"/>
          </p:cNvPicPr>
          <p:nvPr/>
        </p:nvPicPr>
        <p:blipFill>
          <a:blip r:embed="rId1"/>
          <a:stretch>
            <a:fillRect/>
          </a:stretch>
        </p:blipFill>
        <p:spPr>
          <a:xfrm>
            <a:off x="2856230" y="2132965"/>
            <a:ext cx="5004435" cy="1064895"/>
          </a:xfrm>
          <a:prstGeom prst="rect">
            <a:avLst/>
          </a:prstGeom>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624205" y="836930"/>
            <a:ext cx="5213350" cy="5015865"/>
          </a:xfrm>
          <a:prstGeom prst="rect">
            <a:avLst/>
          </a:prstGeom>
          <a:noFill/>
        </p:spPr>
        <p:txBody>
          <a:bodyPr wrap="square" rtlCol="0" anchor="t">
            <a:spAutoFit/>
          </a:bodyPr>
          <a:p>
            <a:pPr marL="342900" indent="-342900">
              <a:buFont typeface="Wingdings" panose="05000000000000000000" charset="0"/>
              <a:buChar char="Ø"/>
            </a:pPr>
            <a:r>
              <a:rPr lang="en-US" altLang="zh-CN" sz="2000"/>
              <a:t>Positive Pass: This pass uses real data with correct labels. </a:t>
            </a:r>
            <a:endParaRPr lang="en-US" altLang="zh-CN" sz="2000"/>
          </a:p>
          <a:p>
            <a:pPr marL="342900" indent="-342900">
              <a:buFont typeface="Wingdings" panose="05000000000000000000" charset="0"/>
              <a:buChar char="Ø"/>
            </a:pPr>
            <a:endParaRPr lang="en-US" altLang="zh-CN" sz="2000"/>
          </a:p>
          <a:p>
            <a:pPr marL="342900" indent="-342900">
              <a:buFont typeface="Wingdings" panose="05000000000000000000" charset="0"/>
              <a:buChar char="Ø"/>
            </a:pPr>
            <a:r>
              <a:rPr lang="en-US" altLang="zh-CN" sz="2000"/>
              <a:t>The positive pass aims to push a specific layerwise ”goodness” function to a high value. </a:t>
            </a:r>
            <a:endParaRPr lang="en-US" altLang="zh-CN" sz="2000"/>
          </a:p>
          <a:p>
            <a:pPr marL="342900" indent="-342900">
              <a:buFont typeface="Wingdings" panose="05000000000000000000" charset="0"/>
              <a:buChar char="Ø"/>
            </a:pPr>
            <a:r>
              <a:rPr lang="en-US" altLang="zh-CN" sz="2000"/>
              <a:t>This function essentially measures how well the network activations represent the positive data. Higher activation values generally indicate a better representation of the data. </a:t>
            </a:r>
            <a:endParaRPr lang="en-US" altLang="zh-CN" sz="2000"/>
          </a:p>
          <a:p>
            <a:pPr marL="342900" indent="-342900">
              <a:buFont typeface="Wingdings" panose="05000000000000000000" charset="0"/>
              <a:buChar char="Ø"/>
            </a:pPr>
            <a:r>
              <a:rPr lang="en-US" altLang="zh-CN" sz="2000"/>
              <a:t>The positive data is fed through the network layer by layer in the usual forward-pass fashion. </a:t>
            </a:r>
            <a:endParaRPr lang="en-US" altLang="zh-CN" sz="2000"/>
          </a:p>
          <a:p>
            <a:pPr marL="342900" indent="-342900">
              <a:buFont typeface="Wingdings" panose="05000000000000000000" charset="0"/>
              <a:buChar char="Ø"/>
            </a:pPr>
            <a:r>
              <a:rPr lang="en-US" altLang="zh-CN" sz="2000"/>
              <a:t>At each hidden layer, the activations are evaluated using the chosen goodness function. </a:t>
            </a:r>
            <a:endParaRPr lang="en-US" altLang="zh-CN" sz="2000"/>
          </a:p>
          <a:p>
            <a:pPr marL="342900" indent="-342900">
              <a:buFont typeface="Wingdings" panose="05000000000000000000" charset="0"/>
              <a:buChar char="Ø"/>
            </a:pPr>
            <a:r>
              <a:rPr lang="en-US" altLang="zh-CN" sz="2000"/>
              <a:t>The network doesn’t explicitly calculate errors or adjust weights during this pass.</a:t>
            </a:r>
            <a:endParaRPr lang="en-US" altLang="zh-CN" sz="2000"/>
          </a:p>
        </p:txBody>
      </p:sp>
      <p:sp>
        <p:nvSpPr>
          <p:cNvPr id="3" name="文本框 2"/>
          <p:cNvSpPr txBox="1"/>
          <p:nvPr/>
        </p:nvSpPr>
        <p:spPr>
          <a:xfrm>
            <a:off x="6168390" y="963930"/>
            <a:ext cx="5434330" cy="5015865"/>
          </a:xfrm>
          <a:prstGeom prst="rect">
            <a:avLst/>
          </a:prstGeom>
          <a:noFill/>
        </p:spPr>
        <p:txBody>
          <a:bodyPr wrap="square" rtlCol="0" anchor="t">
            <a:spAutoFit/>
          </a:bodyPr>
          <a:p>
            <a:pPr marL="342900" indent="-342900">
              <a:buFont typeface="Wingdings" panose="05000000000000000000" charset="0"/>
              <a:buChar char="Ø"/>
            </a:pPr>
            <a:r>
              <a:rPr lang="en-US" altLang="zh-CN" sz="2000"/>
              <a:t>Negative Pass: This pass utilizes ”negative data.” </a:t>
            </a:r>
            <a:endParaRPr lang="en-US" altLang="zh-CN" sz="2000"/>
          </a:p>
          <a:p>
            <a:pPr marL="342900" indent="-342900">
              <a:buFont typeface="Wingdings" panose="05000000000000000000" charset="0"/>
              <a:buChar char="Ø"/>
            </a:pPr>
            <a:endParaRPr lang="en-US" altLang="zh-CN" sz="2000"/>
          </a:p>
          <a:p>
            <a:pPr marL="342900" indent="-342900">
              <a:buFont typeface="Wingdings" panose="05000000000000000000" charset="0"/>
              <a:buChar char="Ø"/>
            </a:pPr>
            <a:r>
              <a:rPr lang="en-US" altLang="zh-CN" sz="2000"/>
              <a:t>These are not necessarily incorrect examples but rather data crafted to be dissimilar or misleading compared to the positive data. </a:t>
            </a:r>
            <a:endParaRPr lang="en-US" altLang="zh-CN" sz="2000"/>
          </a:p>
          <a:p>
            <a:pPr marL="342900" indent="-342900">
              <a:buFont typeface="Wingdings" panose="05000000000000000000" charset="0"/>
              <a:buChar char="Ø"/>
            </a:pPr>
            <a:r>
              <a:rPr lang="en-US" altLang="zh-CN" sz="2000"/>
              <a:t>The goal is to push the layer-wise ”goodness” function (introduced in the positive pass) to a low value for the negative data. </a:t>
            </a:r>
            <a:endParaRPr lang="en-US" altLang="zh-CN" sz="2000"/>
          </a:p>
          <a:p>
            <a:pPr marL="342900" indent="-342900">
              <a:buFont typeface="Wingdings" panose="05000000000000000000" charset="0"/>
              <a:buChar char="Ø"/>
            </a:pPr>
            <a:r>
              <a:rPr lang="en-US" altLang="zh-CN" sz="2000"/>
              <a:t>This encourages the network to differentiate between positive and negative examples. </a:t>
            </a:r>
            <a:endParaRPr lang="en-US" altLang="zh-CN" sz="2000"/>
          </a:p>
          <a:p>
            <a:pPr marL="342900" indent="-342900">
              <a:buFont typeface="Wingdings" panose="05000000000000000000" charset="0"/>
              <a:buChar char="Ø"/>
            </a:pPr>
            <a:r>
              <a:rPr lang="en-US" altLang="zh-CN" sz="2000"/>
              <a:t>The negative data is fed forward through the network. At each layer, the activations are evaluated using the same goodness function as in the positive pass. </a:t>
            </a:r>
            <a:endParaRPr lang="en-US" altLang="zh-CN" sz="2000"/>
          </a:p>
          <a:p>
            <a:pPr marL="342900" indent="-342900">
              <a:buFont typeface="Wingdings" panose="05000000000000000000" charset="0"/>
              <a:buChar char="Ø"/>
            </a:pPr>
            <a:r>
              <a:rPr lang="en-US" altLang="zh-CN" sz="2000"/>
              <a:t>Similar to the positive pass, there is no explicit error calculation or weight update here.</a:t>
            </a:r>
            <a:endParaRPr lang="en-US" altLang="zh-CN" sz="2000"/>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264160" y="836930"/>
            <a:ext cx="6265545" cy="4274185"/>
          </a:xfrm>
          <a:prstGeom prst="rect">
            <a:avLst/>
          </a:prstGeom>
        </p:spPr>
      </p:pic>
      <p:sp>
        <p:nvSpPr>
          <p:cNvPr id="2" name="文本框 1"/>
          <p:cNvSpPr txBox="1"/>
          <p:nvPr/>
        </p:nvSpPr>
        <p:spPr>
          <a:xfrm>
            <a:off x="6572885" y="1485265"/>
            <a:ext cx="5430520" cy="3476625"/>
          </a:xfrm>
          <a:prstGeom prst="rect">
            <a:avLst/>
          </a:prstGeom>
          <a:noFill/>
        </p:spPr>
        <p:txBody>
          <a:bodyPr wrap="square" rtlCol="0">
            <a:spAutoFit/>
          </a:bodyPr>
          <a:p>
            <a:pPr marL="285750" indent="-285750">
              <a:buFont typeface="Wingdings" panose="05000000000000000000" charset="0"/>
              <a:buChar char="Ø"/>
            </a:pPr>
            <a:r>
              <a:rPr lang="en-US" altLang="zh-CN" sz="2000"/>
              <a:t>It is assumed that we have a sample of digit two and we are going to use it as an input of our neural network. </a:t>
            </a:r>
            <a:endParaRPr lang="en-US" altLang="zh-CN" sz="2000"/>
          </a:p>
          <a:p>
            <a:pPr marL="285750" indent="-285750" algn="l">
              <a:buClrTx/>
              <a:buSzTx/>
              <a:buFont typeface="Wingdings" panose="05000000000000000000" charset="0"/>
              <a:buChar char="Ø"/>
            </a:pPr>
            <a:r>
              <a:rPr lang="en-US" altLang="zh-CN" sz="2000"/>
              <a:t>In the proposed architectures for the FF algorithm, despite the BP, there is no output layer for the softmax computing and inferring the label that is predicted by the model. </a:t>
            </a:r>
            <a:endParaRPr lang="en-US" altLang="zh-CN" sz="2000"/>
          </a:p>
          <a:p>
            <a:pPr marL="285750" indent="-285750" algn="l">
              <a:buClrTx/>
              <a:buSzTx/>
              <a:buFont typeface="Wingdings" panose="05000000000000000000" charset="0"/>
              <a:buChar char="Ø"/>
            </a:pPr>
            <a:r>
              <a:rPr lang="en-US" altLang="zh-CN" sz="2000">
                <a:sym typeface="+mn-ea"/>
              </a:rPr>
              <a:t>we have positive data, which is assigned by a true label, and negative data, which is assigned by a false label. </a:t>
            </a:r>
            <a:endParaRPr lang="en-US" altLang="zh-CN" sz="2000"/>
          </a:p>
          <a:p>
            <a:pPr marL="285750" indent="-285750">
              <a:buFont typeface="Wingdings" panose="05000000000000000000" charset="0"/>
              <a:buChar char="Ø"/>
            </a:pPr>
            <a:endParaRPr lang="en-US" altLang="zh-CN" sz="2000"/>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264160" y="836930"/>
            <a:ext cx="6265545" cy="4274185"/>
          </a:xfrm>
          <a:prstGeom prst="rect">
            <a:avLst/>
          </a:prstGeom>
        </p:spPr>
      </p:pic>
      <p:sp>
        <p:nvSpPr>
          <p:cNvPr id="2" name="文本框 1"/>
          <p:cNvSpPr txBox="1"/>
          <p:nvPr/>
        </p:nvSpPr>
        <p:spPr>
          <a:xfrm>
            <a:off x="6456045" y="981075"/>
            <a:ext cx="5430520" cy="4799965"/>
          </a:xfrm>
          <a:prstGeom prst="rect">
            <a:avLst/>
          </a:prstGeom>
          <a:noFill/>
        </p:spPr>
        <p:txBody>
          <a:bodyPr wrap="square" rtlCol="0">
            <a:spAutoFit/>
          </a:bodyPr>
          <a:p>
            <a:pPr marL="285750" indent="-285750">
              <a:buFont typeface="Wingdings" panose="05000000000000000000" charset="0"/>
              <a:buChar char="Ø"/>
            </a:pPr>
            <a:r>
              <a:rPr lang="en-US" altLang="zh-CN" sz="1700"/>
              <a:t>During the first epoch and in the first forward pass, called the positive forward pass, the data in batches moves from the input layer to the first hidden layer, and for the first batch, the Goodnesspos is calculated. </a:t>
            </a:r>
            <a:endParaRPr lang="en-US" altLang="zh-CN" sz="1700"/>
          </a:p>
          <a:p>
            <a:pPr marL="285750" indent="-285750">
              <a:buFont typeface="Wingdings" panose="05000000000000000000" charset="0"/>
              <a:buChar char="Ø"/>
            </a:pPr>
            <a:r>
              <a:rPr lang="en-US" altLang="zh-CN" sz="1700"/>
              <a:t>After the positive forward pass, it is the turn to perform the second forward pass, called the </a:t>
            </a:r>
            <a:r>
              <a:rPr lang="en-US" altLang="zh-CN" sz="1700">
                <a:highlight>
                  <a:srgbClr val="FFFF00"/>
                </a:highlight>
              </a:rPr>
              <a:t>negative forward pass. </a:t>
            </a:r>
            <a:endParaRPr lang="en-US" altLang="zh-CN" sz="1700">
              <a:highlight>
                <a:srgbClr val="FFFF00"/>
              </a:highlight>
            </a:endParaRPr>
          </a:p>
          <a:p>
            <a:pPr marL="285750" indent="-285750">
              <a:buFont typeface="Wingdings" panose="05000000000000000000" charset="0"/>
              <a:buChar char="Ø"/>
            </a:pPr>
            <a:r>
              <a:rPr lang="en-US" altLang="zh-CN" sz="1700"/>
              <a:t>The negative data also moves from the input layer to the first hidden layer, and after that, the Goodnessneg is calculated. </a:t>
            </a:r>
            <a:endParaRPr lang="en-US" altLang="zh-CN" sz="1700"/>
          </a:p>
          <a:p>
            <a:pPr marL="285750" indent="-285750">
              <a:buFont typeface="Wingdings" panose="05000000000000000000" charset="0"/>
              <a:buChar char="Ø"/>
            </a:pPr>
            <a:r>
              <a:rPr lang="en-US" altLang="zh-CN" sz="1700"/>
              <a:t>Now that we have the values of Goodnesspos and Goodnessneg, it is time to calculate the loss value with the desired objective function and update the weights of the first layer. </a:t>
            </a:r>
            <a:endParaRPr lang="en-US" altLang="zh-CN" sz="1700"/>
          </a:p>
          <a:p>
            <a:pPr marL="285750" indent="-285750">
              <a:buFont typeface="Wingdings" panose="05000000000000000000" charset="0"/>
              <a:buChar char="Ø"/>
            </a:pPr>
            <a:r>
              <a:rPr lang="en-US" altLang="zh-CN" sz="1700"/>
              <a:t>The outputs of activation of the first layer are normalized for both positive and negative data and ready to enter the next hidden layer. </a:t>
            </a:r>
            <a:endParaRPr lang="en-US" altLang="zh-CN" sz="1700"/>
          </a:p>
          <a:p>
            <a:pPr indent="0">
              <a:buFont typeface="Wingdings" panose="05000000000000000000" charset="0"/>
              <a:buNone/>
            </a:pPr>
            <a:endParaRPr lang="en-US" altLang="zh-CN" sz="1700"/>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624205" y="836930"/>
            <a:ext cx="10728960" cy="3322955"/>
          </a:xfrm>
          <a:prstGeom prst="rect">
            <a:avLst/>
          </a:prstGeom>
          <a:noFill/>
        </p:spPr>
        <p:txBody>
          <a:bodyPr wrap="square" rtlCol="0" anchor="t">
            <a:spAutoFit/>
          </a:bodyPr>
          <a:p>
            <a:pPr marL="342900" indent="-342900" fontAlgn="auto">
              <a:lnSpc>
                <a:spcPct val="150000"/>
              </a:lnSpc>
              <a:buFont typeface="Wingdings" panose="05000000000000000000" charset="0"/>
              <a:buChar char="Ø"/>
            </a:pPr>
            <a:r>
              <a:rPr lang="en-US" altLang="zh-CN" sz="2000"/>
              <a:t>We propose to use a new </a:t>
            </a:r>
            <a:r>
              <a:rPr lang="en-US" altLang="zh-CN" sz="2000">
                <a:solidFill>
                  <a:srgbClr val="FF0000"/>
                </a:solidFill>
              </a:rPr>
              <a:t>loss function</a:t>
            </a:r>
            <a:r>
              <a:rPr lang="en-US" altLang="zh-CN" sz="2000"/>
              <a:t>, namely Swish, and advocate for the Swish function as an alternative option to previously proposed loss functions, including Hinton and Symba, by demonstrating its improvements across various datasets.</a:t>
            </a:r>
            <a:endParaRPr lang="en-US" altLang="zh-CN" sz="2000"/>
          </a:p>
          <a:p>
            <a:pPr marL="342900" indent="-342900" fontAlgn="auto">
              <a:lnSpc>
                <a:spcPct val="150000"/>
              </a:lnSpc>
              <a:buFont typeface="Wingdings" panose="05000000000000000000" charset="0"/>
              <a:buChar char="Ø"/>
            </a:pPr>
            <a:endParaRPr lang="en-US" altLang="zh-CN" sz="2000"/>
          </a:p>
          <a:p>
            <a:pPr marL="342900" indent="-342900" fontAlgn="auto">
              <a:lnSpc>
                <a:spcPct val="150000"/>
              </a:lnSpc>
              <a:buFont typeface="Wingdings" panose="05000000000000000000" charset="0"/>
              <a:buChar char="Ø"/>
            </a:pPr>
            <a:r>
              <a:rPr lang="en-US" altLang="zh-CN" sz="2000">
                <a:sym typeface="+mn-ea"/>
              </a:rPr>
              <a:t>The Swish function is smooth and differentiable everywhere, which is crucial for training neural networks using techniques like gradient descent. Smoothness ensures that small changes in the input result in small changes in the output, making it easier to optimize the network parameters. </a:t>
            </a:r>
            <a:endParaRPr lang="en-US" altLang="zh-CN" sz="2000"/>
          </a:p>
        </p:txBody>
      </p:sp>
      <p:pic>
        <p:nvPicPr>
          <p:cNvPr id="5" name="图片 4"/>
          <p:cNvPicPr>
            <a:picLocks noChangeAspect="1"/>
          </p:cNvPicPr>
          <p:nvPr/>
        </p:nvPicPr>
        <p:blipFill>
          <a:blip r:embed="rId1"/>
          <a:stretch>
            <a:fillRect/>
          </a:stretch>
        </p:blipFill>
        <p:spPr>
          <a:xfrm>
            <a:off x="3792220" y="4940935"/>
            <a:ext cx="4944745" cy="1280795"/>
          </a:xfrm>
          <a:prstGeom prst="rect">
            <a:avLst/>
          </a:prstGeom>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1" name="文本框 70"/>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sym typeface="+mn-ea"/>
                  </a:rPr>
                  <a:t>Experiment Results</a:t>
                </a:r>
                <a:endParaRPr lang="en-US" altLang="zh-CN" sz="2400" b="1" dirty="0">
                  <a:solidFill>
                    <a:srgbClr val="044875"/>
                  </a:solidFill>
                  <a:latin typeface="Times New Roman" panose="02020603050405020304" pitchFamily="18" charset="0"/>
                  <a:ea typeface="等线" panose="02010600030101010101" charset="-122"/>
                  <a:sym typeface="+mn-ea"/>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Conclusion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318895" y="909320"/>
            <a:ext cx="9168130" cy="5300980"/>
          </a:xfrm>
          <a:prstGeom prst="rect">
            <a:avLst/>
          </a:prstGeom>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671830" y="765175"/>
            <a:ext cx="11028045" cy="1198880"/>
          </a:xfrm>
          <a:prstGeom prst="rect">
            <a:avLst/>
          </a:prstGeom>
          <a:noFill/>
        </p:spPr>
        <p:txBody>
          <a:bodyPr wrap="square" rtlCol="0">
            <a:spAutoFit/>
          </a:bodyPr>
          <a:p>
            <a:r>
              <a:rPr lang="en-US" altLang="zh-CN"/>
              <a:t>In the field of complexity analysis of methods in deep learning, three key items can be considered for evaluating and comparing the efficiency of algorithms. These items include MACC, activations, and RAM usage [8]. For the MNIST dataset, we consider that we have three layers with the size of 784, 500, and 500 neurons, respectively. The number of parameters is calculated as follows:</a:t>
            </a:r>
            <a:endParaRPr lang="en-US" altLang="zh-CN"/>
          </a:p>
        </p:txBody>
      </p:sp>
      <p:pic>
        <p:nvPicPr>
          <p:cNvPr id="3" name="图片 2"/>
          <p:cNvPicPr>
            <a:picLocks noChangeAspect="1"/>
          </p:cNvPicPr>
          <p:nvPr/>
        </p:nvPicPr>
        <p:blipFill>
          <a:blip r:embed="rId3"/>
          <a:stretch>
            <a:fillRect/>
          </a:stretch>
        </p:blipFill>
        <p:spPr>
          <a:xfrm>
            <a:off x="3687445" y="1964055"/>
            <a:ext cx="4396105" cy="957580"/>
          </a:xfrm>
          <a:prstGeom prst="rect">
            <a:avLst/>
          </a:prstGeom>
        </p:spPr>
      </p:pic>
      <p:sp>
        <p:nvSpPr>
          <p:cNvPr id="6" name="文本框 5"/>
          <p:cNvSpPr txBox="1"/>
          <p:nvPr/>
        </p:nvSpPr>
        <p:spPr>
          <a:xfrm>
            <a:off x="671830" y="2925445"/>
            <a:ext cx="11028045" cy="368300"/>
          </a:xfrm>
          <a:prstGeom prst="rect">
            <a:avLst/>
          </a:prstGeom>
          <a:noFill/>
        </p:spPr>
        <p:txBody>
          <a:bodyPr wrap="square" rtlCol="0">
            <a:spAutoFit/>
          </a:bodyPr>
          <a:p>
            <a:r>
              <a:rPr lang="en-US" altLang="zh-CN"/>
              <a:t>In the Forward-Forward and the backpropagation algorithm, the activations’ size for each sample is:</a:t>
            </a:r>
            <a:endParaRPr lang="en-US" altLang="zh-CN"/>
          </a:p>
        </p:txBody>
      </p:sp>
      <p:pic>
        <p:nvPicPr>
          <p:cNvPr id="7" name="图片 6"/>
          <p:cNvPicPr>
            <a:picLocks noChangeAspect="1"/>
          </p:cNvPicPr>
          <p:nvPr/>
        </p:nvPicPr>
        <p:blipFill>
          <a:blip r:embed="rId4"/>
          <a:stretch>
            <a:fillRect/>
          </a:stretch>
        </p:blipFill>
        <p:spPr>
          <a:xfrm>
            <a:off x="4053840" y="3313430"/>
            <a:ext cx="3662680" cy="576580"/>
          </a:xfrm>
          <a:prstGeom prst="rect">
            <a:avLst/>
          </a:prstGeom>
        </p:spPr>
      </p:pic>
      <p:pic>
        <p:nvPicPr>
          <p:cNvPr id="9" name="图片 8"/>
          <p:cNvPicPr>
            <a:picLocks noChangeAspect="1"/>
          </p:cNvPicPr>
          <p:nvPr/>
        </p:nvPicPr>
        <p:blipFill>
          <a:blip r:embed="rId5"/>
          <a:stretch>
            <a:fillRect/>
          </a:stretch>
        </p:blipFill>
        <p:spPr>
          <a:xfrm>
            <a:off x="4206875" y="3890010"/>
            <a:ext cx="3509645" cy="601980"/>
          </a:xfrm>
          <a:prstGeom prst="rect">
            <a:avLst/>
          </a:prstGeom>
        </p:spPr>
      </p:pic>
      <p:sp>
        <p:nvSpPr>
          <p:cNvPr id="11" name="文本框 10"/>
          <p:cNvSpPr txBox="1"/>
          <p:nvPr/>
        </p:nvSpPr>
        <p:spPr>
          <a:xfrm>
            <a:off x="671830" y="4500880"/>
            <a:ext cx="11028045" cy="368300"/>
          </a:xfrm>
          <a:prstGeom prst="rect">
            <a:avLst/>
          </a:prstGeom>
          <a:noFill/>
        </p:spPr>
        <p:txBody>
          <a:bodyPr wrap="square" rtlCol="0">
            <a:spAutoFit/>
          </a:bodyPr>
          <a:p>
            <a:r>
              <a:rPr lang="en-US" altLang="zh-CN"/>
              <a:t>The RAM usage of the Forward-Forward and the backpropagation algorithm for each sample is:</a:t>
            </a:r>
            <a:endParaRPr lang="en-US" altLang="zh-CN"/>
          </a:p>
        </p:txBody>
      </p:sp>
      <p:pic>
        <p:nvPicPr>
          <p:cNvPr id="12" name="图片 11"/>
          <p:cNvPicPr>
            <a:picLocks noChangeAspect="1"/>
          </p:cNvPicPr>
          <p:nvPr/>
        </p:nvPicPr>
        <p:blipFill>
          <a:blip r:embed="rId6"/>
          <a:stretch>
            <a:fillRect/>
          </a:stretch>
        </p:blipFill>
        <p:spPr>
          <a:xfrm>
            <a:off x="4053840" y="4869180"/>
            <a:ext cx="3710305" cy="1290955"/>
          </a:xfrm>
          <a:prstGeom prst="rect">
            <a:avLst/>
          </a:prstGeom>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等线" panose="02010600030101010101" charset="-122"/>
              </a:endParaRPr>
            </a:p>
          </p:txBody>
        </p:sp>
      </p:grpSp>
      <p:sp>
        <p:nvSpPr>
          <p:cNvPr id="77" name="文本框 76"/>
          <p:cNvSpPr txBox="1"/>
          <p:nvPr/>
        </p:nvSpPr>
        <p:spPr bwMode="auto">
          <a:xfrm>
            <a:off x="2135561" y="4129802"/>
            <a:ext cx="2054225" cy="521970"/>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等线" panose="02010600030101010101"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rPr>
                  <a:t>Problem Description</a:t>
                </a:r>
                <a:endParaRPr lang="en-US" altLang="zh-CN" sz="2400" b="1" dirty="0">
                  <a:solidFill>
                    <a:schemeClr val="bg2">
                      <a:lumMod val="90000"/>
                    </a:schemeClr>
                  </a:solidFill>
                  <a:latin typeface="Times New Roman" panose="02020603050405020304" pitchFamily="18" charset="0"/>
                  <a:ea typeface="等线" panose="02010600030101010101"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Experiment Results</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等线" panose="02010600030101010101" charset="-122"/>
                  </a:rPr>
                  <a:t>Conclusion</a:t>
                </a:r>
                <a:endParaRPr lang="en-US" altLang="zh-CN" sz="2400" b="1" dirty="0">
                  <a:solidFill>
                    <a:srgbClr val="044875"/>
                  </a:solidFill>
                  <a:latin typeface="Times New Roman" panose="02020603050405020304" pitchFamily="18" charset="0"/>
                  <a:ea typeface="等线" panose="02010600030101010101"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等线" panose="02010600030101010101" charset="-122"/>
                    <a:sym typeface="+mn-ea"/>
                  </a:rPr>
                  <a:t>Method Design</a:t>
                </a:r>
                <a:endParaRPr lang="en-US" altLang="zh-CN" sz="2400" b="1" dirty="0">
                  <a:solidFill>
                    <a:schemeClr val="bg2">
                      <a:lumMod val="90000"/>
                    </a:schemeClr>
                  </a:solidFill>
                  <a:latin typeface="Times New Roman" panose="02020603050405020304" pitchFamily="18" charset="0"/>
                  <a:ea typeface="等线" panose="02010600030101010101" charset="-122"/>
                  <a:sym typeface="+mn-ea"/>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endParaRPr lang="zh-CN" altLang="en-US" sz="2400">
              <a:latin typeface="Arial" panose="020B0604020202020204" pitchFamily="34" charset="0"/>
              <a:cs typeface="Arial" panose="020B0604020202020204" pitchFamily="34" charset="0"/>
            </a:endParaRPr>
          </a:p>
        </p:txBody>
      </p:sp>
      <p:sp>
        <p:nvSpPr>
          <p:cNvPr id="3" name="文本框 2"/>
          <p:cNvSpPr txBox="1"/>
          <p:nvPr/>
        </p:nvSpPr>
        <p:spPr>
          <a:xfrm>
            <a:off x="21488" y="55940"/>
            <a:ext cx="6539897"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Arial" panose="020B0604020202020204" pitchFamily="34" charset="0"/>
            </a:endParaRPr>
          </a:p>
        </p:txBody>
      </p:sp>
      <p:pic>
        <p:nvPicPr>
          <p:cNvPr id="8" name="图片 7"/>
          <p:cNvPicPr>
            <a:picLocks noChangeAspect="1"/>
          </p:cNvPicPr>
          <p:nvPr/>
        </p:nvPicPr>
        <p:blipFill>
          <a:blip r:embed="rId1"/>
          <a:srcRect b="49497"/>
          <a:stretch>
            <a:fillRect/>
          </a:stretch>
        </p:blipFill>
        <p:spPr>
          <a:xfrm>
            <a:off x="1043940" y="1196975"/>
            <a:ext cx="10086975" cy="2263140"/>
          </a:xfrm>
          <a:prstGeom prst="rect">
            <a:avLst/>
          </a:prstGeom>
        </p:spPr>
      </p:pic>
      <p:sp>
        <p:nvSpPr>
          <p:cNvPr id="2" name="文本框 1"/>
          <p:cNvSpPr txBox="1"/>
          <p:nvPr/>
        </p:nvSpPr>
        <p:spPr>
          <a:xfrm>
            <a:off x="552450" y="4364990"/>
            <a:ext cx="10941050" cy="1476375"/>
          </a:xfrm>
          <a:prstGeom prst="rect">
            <a:avLst/>
          </a:prstGeom>
          <a:noFill/>
        </p:spPr>
        <p:txBody>
          <a:bodyPr wrap="square" rtlCol="0">
            <a:spAutoFit/>
          </a:bodyPr>
          <a:p>
            <a:pPr marL="285750" indent="-285750">
              <a:buFont typeface="Wingdings" panose="05000000000000000000" charset="0"/>
              <a:buChar char="Ø"/>
            </a:pPr>
            <a:r>
              <a:rPr lang="en-US" altLang="zh-CN"/>
              <a:t>Although FEDSAM and its variants demonstrated their effectiveness in various settings, they rely solely on local flatness, assuming that minimizing sharpness locally leads to a globally flat minimum1. </a:t>
            </a:r>
            <a:endParaRPr lang="en-US" altLang="zh-CN"/>
          </a:p>
          <a:p>
            <a:pPr marL="285750" indent="-285750">
              <a:buFont typeface="Wingdings" panose="05000000000000000000" charset="0"/>
              <a:buChar char="Ø"/>
            </a:pPr>
            <a:r>
              <a:rPr lang="en-US" altLang="zh-CN"/>
              <a:t>However, in realworld scenarios with significant data heterogeneity, there can be substantial discrepancies between local and global loss landscapes and optimizing for local sharpness does not guarantee the global model will reside in a flat region</a:t>
            </a:r>
            <a:endParaRPr lang="en-US" altLang="zh-CN"/>
          </a:p>
        </p:txBody>
      </p:sp>
      <p:grpSp>
        <p:nvGrpSpPr>
          <p:cNvPr id="5" name="组合 4"/>
          <p:cNvGrpSpPr/>
          <p:nvPr/>
        </p:nvGrpSpPr>
        <p:grpSpPr>
          <a:xfrm>
            <a:off x="-1" y="6553200"/>
            <a:ext cx="12192001" cy="304800"/>
            <a:chOff x="0" y="6569404"/>
            <a:chExt cx="9144000" cy="288000"/>
          </a:xfrm>
        </p:grpSpPr>
        <p:sp>
          <p:nvSpPr>
            <p:cNvPr id="6" name="矩形 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Conclusion </a:t>
            </a:r>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sym typeface="+mn-ea"/>
              </a:rPr>
              <a:t>Inspiration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232410" y="909320"/>
            <a:ext cx="11760200" cy="5631180"/>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This study introduced a novel federated learning technique by exploiting the forward-forward algorithm. </a:t>
            </a: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The proposed method provides potential advantages in terms of memory utilization and computational efficiency compared to BP based FL algorithms. </a:t>
            </a: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Results indicated that the proposed method achieves test accuracies and training times comparable to those of FedAvg, the traditional BP-based federated learning algorithm. </a:t>
            </a: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According to the findings, it performs slightly better on MNIST and Fashion-MNIST. </a:t>
            </a: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I will reproduce the paper, </a:t>
            </a:r>
            <a:r>
              <a:rPr lang="en-US" altLang="zh-CN" sz="2400" dirty="0">
                <a:latin typeface="Times New Roman" panose="02020603050405020304" pitchFamily="18" charset="0"/>
                <a:cs typeface="Times New Roman" panose="02020603050405020304" pitchFamily="18" charset="0"/>
                <a:sym typeface="+mn-ea"/>
              </a:rPr>
              <a:t>and</a:t>
            </a:r>
            <a:r>
              <a:rPr lang="en-US" altLang="zh-CN" sz="2400" dirty="0">
                <a:latin typeface="Times New Roman" panose="02020603050405020304" pitchFamily="18" charset="0"/>
                <a:cs typeface="Times New Roman" panose="02020603050405020304" pitchFamily="18" charset="0"/>
              </a:rPr>
              <a:t> using the proposed FF method, observe its memory usage.</a:t>
            </a:r>
            <a:endParaRPr lang="en-US" altLang="zh-CN" sz="2400" dirty="0">
              <a:latin typeface="Times New Roman" panose="02020603050405020304" pitchFamily="18" charset="0"/>
              <a:cs typeface="Times New Roman" panose="02020603050405020304" pitchFamily="18" charset="0"/>
            </a:endParaRPr>
          </a:p>
          <a:p>
            <a:pPr indent="0" fontAlgn="auto">
              <a:lnSpc>
                <a:spcPct val="150000"/>
              </a:lnSpc>
              <a:buFont typeface="Wingdings" panose="05000000000000000000" charset="0"/>
              <a:buNone/>
            </a:pP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0" y="870585"/>
            <a:ext cx="11807190" cy="5594985"/>
          </a:xfrm>
          <a:prstGeom prst="rect">
            <a:avLst/>
          </a:prstGeom>
          <a:noFill/>
        </p:spPr>
        <p:txBody>
          <a:bodyPr wrap="square" rtlCol="0" anchor="t">
            <a:noAutofit/>
          </a:bodyPr>
          <a:lstStyle/>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The synergistic combination of global sharpness alignment, decentralized communication compression, and second-order saddle point escape mechanisms empowers gradient-perturbation-based federated optimization to overcome the constraints of lossy terrain representation and unstable equilibrium points in heterogeneous environments. </a:t>
            </a:r>
            <a:endParaRPr lang="en-US" altLang="zh-CN" sz="2400" dirty="0">
              <a:latin typeface="Times New Roman" panose="02020603050405020304" pitchFamily="18" charset="0"/>
              <a:cs typeface="Times New Roman" panose="02020603050405020304" pitchFamily="18" charset="0"/>
            </a:endParaRPr>
          </a:p>
          <a:p>
            <a:pPr marL="342900" indent="-342900" fontAlgn="auto">
              <a:lnSpc>
                <a:spcPct val="150000"/>
              </a:lnSpc>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rPr>
              <a:t>The implementation of such a multi-layered optimization framework, when further augmented by the Forward-Forward learning paradigm, sustains superior generalization performance and convergence reliability even under conditions of restricted communication bandwidth or minimal edge computational power.</a:t>
            </a:r>
            <a:endParaRPr lang="en-US" altLang="zh-CN" sz="2400"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8890" y="72390"/>
            <a:ext cx="7809230"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rPr>
              <a:t>Research Inspiration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等线 Light" panose="02010600030101010101" charset="-122"/>
              <a:cs typeface="Times New Roman" panose="02020603050405020304" pitchFamily="18" charset="0"/>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0750" y="2482442"/>
            <a:ext cx="7810500" cy="1476375"/>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等线 Light" panose="02010600030101010101" charset="-122"/>
                <a:cs typeface="Times New Roman" panose="02020603050405020304" pitchFamily="18" charset="0"/>
              </a:rPr>
              <a:t>Thank you for listening</a:t>
            </a:r>
            <a:endParaRPr lang="en-US" altLang="zh-CN" sz="6000" b="1" dirty="0">
              <a:solidFill>
                <a:srgbClr val="0174AB"/>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tags/tag1.xml><?xml version="1.0" encoding="utf-8"?>
<p:tagLst xmlns:p="http://schemas.openxmlformats.org/presentationml/2006/main">
  <p:tag name="KSO_WM_DIAGRAM_VIRTUALLY_FRAME" val="{&quot;height&quot;:335.5,&quot;left&quot;:-0.3558267716535433,&quot;top&quot;:173.65,&quot;width&quot;:958.2558267716535}"/>
</p:tagLst>
</file>

<file path=ppt/tags/tag10.xml><?xml version="1.0" encoding="utf-8"?>
<p:tagLst xmlns:p="http://schemas.openxmlformats.org/presentationml/2006/main">
  <p:tag name="KSO_WM_DIAGRAM_VIRTUALLY_FRAME" val="{&quot;height&quot;:335.5,&quot;left&quot;:-0.3558267716535433,&quot;top&quot;:173.65,&quot;width&quot;:958.2558267716535}"/>
</p:tagLst>
</file>

<file path=ppt/tags/tag1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p="http://schemas.openxmlformats.org/presentationml/2006/main">
  <p:tag name="KSO_WM_DIAGRAM_VIRTUALLY_FRAME" val="{&quot;height&quot;:335.5,&quot;left&quot;:-0.3558267716535433,&quot;top&quot;:173.65,&quot;width&quot;:958.2558267716535}"/>
</p:tagLst>
</file>

<file path=ppt/tags/tag1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p="http://schemas.openxmlformats.org/presentationml/2006/main">
  <p:tag name="KSO_WM_DIAGRAM_VIRTUALLY_FRAME" val="{&quot;height&quot;:335.5,&quot;left&quot;:-0.3558267716535433,&quot;top&quot;:173.65,&quot;width&quot;:958.2558267716535}"/>
</p:tagLst>
</file>

<file path=ppt/tags/tag1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p="http://schemas.openxmlformats.org/presentationml/2006/main">
  <p:tag name="KSO_WM_DIAGRAM_VIRTUALLY_FRAME" val="{&quot;height&quot;:335.5,&quot;left&quot;:-0.3558267716535433,&quot;top&quot;:173.65,&quot;width&quot;:958.2558267716535}"/>
</p:tagLst>
</file>

<file path=ppt/tags/tag1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p="http://schemas.openxmlformats.org/presentationml/2006/main">
  <p:tag name="KSO_WM_DIAGRAM_VIRTUALLY_FRAME" val="{&quot;height&quot;:335.5,&quot;left&quot;:-0.3558267716535433,&quot;top&quot;:173.65,&quot;width&quot;:958.2558267716535}"/>
</p:tagLst>
</file>

<file path=ppt/tags/tag140.xml><?xml version="1.0" encoding="utf-8"?>
<p:tagLst xmlns:p="http://schemas.openxmlformats.org/presentationml/2006/main">
  <p:tag name="KSO_WM_DIAGRAM_VIRTUALLY_FRAME" val="{&quot;height&quot;:39.70000000000001,&quot;left&quot;:157.41826771653544,&quot;top&quot;:95.55503937007873,&quot;width&quot;:81.34999999999998}"/>
</p:tagLst>
</file>

<file path=ppt/tags/tag141.xml><?xml version="1.0" encoding="utf-8"?>
<p:tagLst xmlns:p="http://schemas.openxmlformats.org/presentationml/2006/main">
  <p:tag name="KSO_WM_DIAGRAM_VIRTUALLY_FRAME" val="{&quot;height&quot;:39.70000000000001,&quot;left&quot;:157.41826771653544,&quot;top&quot;:95.55503937007873,&quot;width&quot;:81.34999999999998}"/>
</p:tagLst>
</file>

<file path=ppt/tags/tag142.xml><?xml version="1.0" encoding="utf-8"?>
<p:tagLst xmlns:p="http://schemas.openxmlformats.org/presentationml/2006/main">
  <p:tag name="KSO_WM_DIAGRAM_VIRTUALLY_FRAME" val="{&quot;height&quot;:39.70000000000001,&quot;left&quot;:157.41826771653544,&quot;top&quot;:95.55503937007873,&quot;width&quot;:81.34999999999998}"/>
</p:tagLst>
</file>

<file path=ppt/tags/tag143.xml><?xml version="1.0" encoding="utf-8"?>
<p:tagLst xmlns:p="http://schemas.openxmlformats.org/presentationml/2006/main">
  <p:tag name="KSO_WM_DIAGRAM_VIRTUALLY_FRAME" val="{&quot;height&quot;:39.70000000000001,&quot;left&quot;:157.41826771653544,&quot;top&quot;:95.55503937007873,&quot;width&quot;:81.34999999999998}"/>
</p:tagLst>
</file>

<file path=ppt/tags/tag1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p="http://schemas.openxmlformats.org/presentationml/2006/main">
  <p:tag name="KSO_WM_DIAGRAM_VIRTUALLY_FRAME" val="{&quot;height&quot;:335.5,&quot;left&quot;:-0.3558267716535433,&quot;top&quot;:173.65,&quot;width&quot;:958.2558267716535}"/>
</p:tagLst>
</file>

<file path=ppt/tags/tag1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1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1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1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p="http://schemas.openxmlformats.org/presentationml/2006/main">
  <p:tag name="KSO_WM_DIAGRAM_VIRTUALLY_FRAME" val="{&quot;height&quot;:335.5,&quot;left&quot;:-0.3558267716535433,&quot;top&quot;:173.65,&quot;width&quot;:958.2558267716535}"/>
</p:tagLst>
</file>

<file path=ppt/tags/tag20.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2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p="http://schemas.openxmlformats.org/presentationml/2006/main">
  <p:tag name="KSO_WM_DIAGRAM_VIRTUALLY_FRAME" val="{&quot;height&quot;:505.5985039370079,&quot;left&quot;:5.065826771653543,&quot;top&quot;:3.551496062992129,&quot;width&quot;:954.9341732283465}"/>
</p:tagLst>
</file>

<file path=ppt/tags/tag2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p="http://schemas.openxmlformats.org/presentationml/2006/main">
  <p:tag name="KSO_WM_DIAGRAM_VIRTUALLY_FRAME" val="{&quot;height&quot;:335.5,&quot;left&quot;:0,&quot;top&quot;:173.65,&quot;width&quot;:957.9}"/>
</p:tagLst>
</file>

<file path=ppt/tags/tag2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p="http://schemas.openxmlformats.org/presentationml/2006/main">
  <p:tag name="KSO_WM_DIAGRAM_VIRTUALLY_FRAME" val="{&quot;height&quot;:335.5,&quot;left&quot;:0,&quot;top&quot;:173.65,&quot;width&quot;:957.9}"/>
</p:tagLst>
</file>

<file path=ppt/tags/tag2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p="http://schemas.openxmlformats.org/presentationml/2006/main">
  <p:tag name="KSO_WM_DIAGRAM_VIRTUALLY_FRAME" val="{&quot;height&quot;:335.5,&quot;left&quot;:0,&quot;top&quot;:173.65,&quot;width&quot;:957.9}"/>
</p:tagLst>
</file>

<file path=ppt/tags/tag2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p="http://schemas.openxmlformats.org/presentationml/2006/main">
  <p:tag name="KSO_WM_DIAGRAM_VIRTUALLY_FRAME" val="{&quot;height&quot;:335.5,&quot;left&quot;:0,&quot;top&quot;:173.65,&quot;width&quot;:957.9}"/>
</p:tagLst>
</file>

<file path=ppt/tags/tag2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p="http://schemas.openxmlformats.org/presentationml/2006/main">
  <p:tag name="KSO_WM_DIAGRAM_VIRTUALLY_FRAME" val="{&quot;height&quot;:335.5,&quot;left&quot;:0,&quot;top&quot;:173.65,&quot;width&quot;:957.9}"/>
</p:tagLst>
</file>

<file path=ppt/tags/tag2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p="http://schemas.openxmlformats.org/presentationml/2006/main">
  <p:tag name="KSO_WM_DIAGRAM_VIRTUALLY_FRAME" val="{&quot;height&quot;:335.5,&quot;left&quot;:-0.3558267716535433,&quot;top&quot;:173.65,&quot;width&quot;:958.2558267716535}"/>
</p:tagLst>
</file>

<file path=ppt/tags/tag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p="http://schemas.openxmlformats.org/presentationml/2006/main">
  <p:tag name="KSO_WM_DIAGRAM_VIRTUALLY_FRAME" val="{&quot;height&quot;:335.5,&quot;left&quot;:-0.3558267716535433,&quot;top&quot;:173.65,&quot;width&quot;:958.2558267716535}"/>
</p:tagLst>
</file>

<file path=ppt/tags/tag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p="http://schemas.openxmlformats.org/presentationml/2006/main">
  <p:tag name="KSO_WM_DIAGRAM_VIRTUALLY_FRAME" val="{&quot;height&quot;:335.5,&quot;left&quot;:-0.3558267716535433,&quot;top&quot;:173.65,&quot;width&quot;:958.2558267716535}"/>
</p:tagLst>
</file>

<file path=ppt/tags/tag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xml><?xml version="1.0" encoding="utf-8"?>
<p:tagLst xmlns:p="http://schemas.openxmlformats.org/presentationml/2006/main">
  <p:tag name="KSO_WM_DIAGRAM_VIRTUALLY_FRAME" val="{&quot;height&quot;:335.5,&quot;left&quot;:-0.3558267716535433,&quot;top&quot;:173.65,&quot;width&quot;:958.2558267716535}"/>
</p:tagLst>
</file>

<file path=ppt/tags/tag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p="http://schemas.openxmlformats.org/presentationml/2006/main">
  <p:tag name="KSO_WM_DIAGRAM_VIRTUALLY_FRAME" val="{&quot;height&quot;:335.5,&quot;left&quot;:-0.3558267716535433,&quot;top&quot;:173.65,&quot;width&quot;:958.2558267716535}"/>
</p:tagLst>
</file>

<file path=ppt/tags/tag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2.xml><?xml version="1.0" encoding="utf-8"?>
<p:tagLst xmlns:p="http://schemas.openxmlformats.org/presentationml/2006/main">
  <p:tag name="KSO_WPP_MARK_KEY" val="e35275c8-fa89-42ce-a201-5e038b2f618b"/>
  <p:tag name="COMMONDATA" val="eyJoZGlkIjoiZDBlMDgwNDdjMmVhNjUyMGUxOTg4ODYyM2Q5ZDM4ZWEifQ=="/>
</p:tagLst>
</file>

<file path=ppt/tags/tag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p="http://schemas.openxmlformats.org/presentationml/2006/main">
  <p:tag name="KSO_WM_DIAGRAM_VIRTUALLY_FRAME" val="{&quot;height&quot;:335.5,&quot;left&quot;:-0.3558267716535433,&quot;top&quot;:173.65,&quot;width&quot;:958.2558267716535}"/>
</p:tagLst>
</file>

<file path=ppt/tags/tag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p="http://schemas.openxmlformats.org/presentationml/2006/main">
  <p:tag name="KSO_WM_DIAGRAM_VIRTUALLY_FRAME" val="{&quot;height&quot;:335.5,&quot;left&quot;:-0.3558267716535433,&quot;top&quot;:173.65,&quot;width&quot;:958.2558267716535}"/>
</p:tagLst>
</file>

<file path=ppt/tags/tag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
      <a:majorFont>
        <a:latin typeface="Times New Roman"/>
        <a:ea typeface="等线 Light"/>
        <a:cs typeface=""/>
      </a:majorFont>
      <a:minorFont>
        <a:latin typeface="Times New Roman"/>
        <a:ea typeface="等线"/>
        <a:cs typeface=""/>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
      <a:majorFont>
        <a:latin typeface="Times New Roman"/>
        <a:ea typeface="等线 Light"/>
        <a:cs typeface=""/>
      </a:majorFont>
      <a:minorFont>
        <a:latin typeface="Times New Roman"/>
        <a:ea typeface="等线"/>
        <a:cs typeface=""/>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30667</Words>
  <Application>WPS 演示</Application>
  <PresentationFormat>宽屏</PresentationFormat>
  <Paragraphs>1342</Paragraphs>
  <Slides>92</Slides>
  <Notes>91</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92</vt:i4>
      </vt:variant>
    </vt:vector>
  </HeadingPairs>
  <TitlesOfParts>
    <vt:vector size="110" baseType="lpstr">
      <vt:lpstr>Arial</vt:lpstr>
      <vt:lpstr>宋体</vt:lpstr>
      <vt:lpstr>Wingdings</vt:lpstr>
      <vt:lpstr>Times New Roman</vt:lpstr>
      <vt:lpstr>华文中宋</vt:lpstr>
      <vt:lpstr>微软雅黑</vt:lpstr>
      <vt:lpstr>等线 Light</vt:lpstr>
      <vt:lpstr>等线</vt:lpstr>
      <vt:lpstr>Calibri</vt:lpstr>
      <vt:lpstr>Impact</vt:lpstr>
      <vt:lpstr>Wingdings</vt:lpstr>
      <vt:lpstr>Arial Unicode MS</vt:lpstr>
      <vt:lpstr>Google Sans Text</vt:lpstr>
      <vt:lpstr>Segoe Print</vt:lpstr>
      <vt:lpstr>Google Sans</vt:lpstr>
      <vt:lpstr>Google Sans Flex</vt:lpstr>
      <vt:lpstr>1_Office 2013 - 2022 主题</vt:lpstr>
      <vt:lpstr>2_Office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feemo</cp:lastModifiedBy>
  <cp:revision>2521</cp:revision>
  <dcterms:created xsi:type="dcterms:W3CDTF">2019-05-02T06:45:00Z</dcterms:created>
  <dcterms:modified xsi:type="dcterms:W3CDTF">2026-01-12T09:11:53Z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2052-12.1.0.24031</vt:lpwstr>
  </property>
  <property fmtid="{D5CDD505-2E9C-101B-9397-08002B2CF9AE}" pid="3" name="ICV">
    <vt:lpwstr>10788989F6BE47729D2A8D3A9B76D044_13</vt:lpwstr>
  </property>
</Properties>
</file>